
<file path=[Content_Types].xml><?xml version="1.0" encoding="utf-8"?>
<Types xmlns="http://schemas.openxmlformats.org/package/2006/content-types">
  <Default Extension="fntdata" ContentType="application/x-fontdata"/>
  <Default Extension="xml" ContentType="application/xml"/>
  <Default Extension="rels" ContentType="application/vnd.openxmlformats-package.relationships+xml"/>
  <Default Extension="jpeg" ContentType="image/jpeg"/>
  <Default Extension="jpg" ContentType="image/jpg"/>
  <Default Extension="svg" ContentType="image/svg+xml"/>
  <Default Extension="png" ContentType="image/png"/>
  <Default Extension="gif" ContentType="image/gif"/>
  <Default Extension="m4v" ContentType="video/mp4"/>
  <Default Extension="mp4" ContentType="video/mp4"/>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notesMasters/notesMaster1.xml" ContentType="application/vnd.openxmlformats-officedocument.presentationml.notesMaster+xml"/>
  <Override PartName="/ppt/slideMasters/slideMaster1.xml" ContentType="application/vnd.openxmlformats-officedocument.presentationml.slideMaster+xml"/>
  <Override PartName="/ppt/slides/slide1.xml" ContentType="application/vnd.openxmlformats-officedocument.presentationml.slide+xml"/>
  <Override PartName="/ppt/slideMasters/slideMaster2.xml" ContentType="application/vnd.openxmlformats-officedocument.presentationml.slideMaster+xml"/>
  <Override PartName="/ppt/slides/slide2.xml" ContentType="application/vnd.openxmlformats-officedocument.presentationml.slide+xml"/>
  <Override PartName="/ppt/slideMasters/slideMaster3.xml" ContentType="application/vnd.openxmlformats-officedocument.presentationml.slideMaster+xml"/>
  <Override PartName="/ppt/slides/slide3.xml" ContentType="application/vnd.openxmlformats-officedocument.presentationml.slide+xml"/>
  <Override PartName="/ppt/slideMasters/slideMaster4.xml" ContentType="application/vnd.openxmlformats-officedocument.presentationml.slideMaster+xml"/>
  <Override PartName="/ppt/slides/slide4.xml" ContentType="application/vnd.openxmlformats-officedocument.presentationml.slide+xml"/>
  <Override PartName="/ppt/slideMasters/slideMaster5.xml" ContentType="application/vnd.openxmlformats-officedocument.presentationml.slideMaster+xml"/>
  <Override PartName="/ppt/slides/slide5.xml" ContentType="application/vnd.openxmlformats-officedocument.presentationml.slide+xml"/>
  <Override PartName="/ppt/slideMasters/slideMaster6.xml" ContentType="application/vnd.openxmlformats-officedocument.presentationml.slideMaster+xml"/>
  <Override PartName="/ppt/slides/slide6.xml" ContentType="application/vnd.openxmlformats-officedocument.presentationml.slide+xml"/>
  <Override PartName="/ppt/slideMasters/slideMaster7.xml" ContentType="application/vnd.openxmlformats-officedocument.presentationml.slideMaster+xml"/>
  <Override PartName="/ppt/slides/slide7.xml" ContentType="application/vnd.openxmlformats-officedocument.presentationml.slide+xml"/>
  <Override PartName="/ppt/slideMasters/slideMaster8.xml" ContentType="application/vnd.openxmlformats-officedocument.presentationml.slideMaster+xml"/>
  <Override PartName="/ppt/slides/slide8.xml" ContentType="application/vnd.openxmlformats-officedocument.presentationml.slide+xml"/>
  <Override PartName="/ppt/slideMasters/slideMaster9.xml" ContentType="application/vnd.openxmlformats-officedocument.presentationml.slideMaster+xml"/>
  <Override PartName="/ppt/slides/slide9.xml" ContentType="application/vnd.openxmlformats-officedocument.presentationml.slide+xml"/>
  <Override PartName="/ppt/slideMasters/slideMaster10.xml" ContentType="application/vnd.openxmlformats-officedocument.presentationml.slideMaster+xml"/>
  <Override PartName="/ppt/slides/slide10.xml" ContentType="application/vnd.openxmlformats-officedocument.presentationml.slide+xml"/>
  <Override PartName="/ppt/slideMasters/slideMaster11.xml" ContentType="application/vnd.openxmlformats-officedocument.presentationml.slideMaster+xml"/>
  <Override PartName="/ppt/slides/slide11.xml" ContentType="application/vnd.openxmlformats-officedocument.presentationml.slide+xml"/>
  <Override PartName="/ppt/slideMasters/slideMaster12.xml" ContentType="application/vnd.openxmlformats-officedocument.presentationml.slideMaster+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
		<Relationship Id="rId1" Type="http://schemas.openxmlformats.org/officeDocument/2006/relationships/extended-properties" Target="docProps/app.xml"/>
		<Relationship Id="rId2" Type="http://schemas.openxmlformats.org/package/2006/relationships/metadata/core-properties" Target="docProps/core.xml"/>
		<Relationship Id="rId3" Type="http://schemas.openxmlformats.org/officeDocument/2006/relationships/officeDocument" Target="ppt/presentation.xml"/>
		</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Lst>
  <p:notesMasterIdLst>
    <p:notesMasterId r:id="rId14"/>
  </p:notesMasterIdLst>
  <p:sldSz cx="14630400" cy="8229600"/>
  <p:notesSz cx="8229600" cy="14630400"/>
  <p:embeddedFontLst>
    <p:embeddedFont>
      <p:font typeface="Libre Baskerville"/>
      <p:regular r:id="rId19"/>
    </p:embeddedFont>
    <p:embeddedFont>
      <p:font typeface="Libre Baskerville"/>
      <p:regular r:id="rId20"/>
    </p:embeddedFont>
    <p:embeddedFont>
      <p:font typeface="Libre Baskerville"/>
      <p:regular r:id="rId21"/>
    </p:embeddedFont>
    <p:embeddedFont>
      <p:font typeface="Libre Baskerville"/>
      <p:regular r:id="rId22"/>
    </p:embeddedFont>
    <p:embeddedFont>
      <p:font typeface="DM Sans"/>
      <p:regular r:id="rId23"/>
    </p:embeddedFont>
    <p:embeddedFont>
      <p:font typeface="DM Sans"/>
      <p:regular r:id="rId24"/>
    </p:embeddedFont>
    <p:embeddedFont>
      <p:font typeface="DM Sans"/>
      <p:regular r:id="rId25"/>
    </p:embeddedFont>
    <p:embeddedFont>
      <p:font typeface="DM Sans"/>
      <p:regular r:id="rId26"/>
    </p:embeddedFont>
  </p:embeddedFontLst>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136" d="100"/>
          <a:sy n="136" d="100"/>
        </p:scale>
        <p:origin x="216" y="3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notesMaster" Target="notesMasters/notesMaster1.xml"/><Relationship Id="rId15" Type="http://schemas.openxmlformats.org/officeDocument/2006/relationships/presProps" Target="presProps.xml"/><Relationship Id="rId16" Type="http://schemas.openxmlformats.org/officeDocument/2006/relationships/viewProps" Target="viewProps.xml"/><Relationship Id="rId17" Type="http://schemas.openxmlformats.org/officeDocument/2006/relationships/theme" Target="theme/theme1.xml"/><Relationship Id="rId18" Type="http://schemas.openxmlformats.org/officeDocument/2006/relationships/tableStyles" Target="tableStyles.xml"/><Relationship Id="rId19" Type="http://schemas.openxmlformats.org/officeDocument/2006/relationships/font" Target="fonts/font1.fntdata"/><Relationship Id="rId20" Type="http://schemas.openxmlformats.org/officeDocument/2006/relationships/font" Target="fonts/font2.fntdata"/><Relationship Id="rId21" Type="http://schemas.openxmlformats.org/officeDocument/2006/relationships/font" Target="fonts/font3.fntdata"/><Relationship Id="rId22" Type="http://schemas.openxmlformats.org/officeDocument/2006/relationships/font" Target="fonts/font4.fntdata"/><Relationship Id="rId23" Type="http://schemas.openxmlformats.org/officeDocument/2006/relationships/font" Target="fonts/font5.fntdata"/><Relationship Id="rId24" Type="http://schemas.openxmlformats.org/officeDocument/2006/relationships/font" Target="fonts/font6.fntdata"/><Relationship Id="rId25" Type="http://schemas.openxmlformats.org/officeDocument/2006/relationships/font" Target="fonts/font7.fntdata"/><Relationship Id="rId26" Type="http://schemas.openxmlformats.org/officeDocument/2006/relationships/font" Target="fonts/font8.fntdata"/></Relationships>
</file>

<file path=ppt/notesMasters/_rels/notesMaster1.xml.rels><?xml version="1.0" encoding="UTF-8" standalone="yes"?>
<Relationships xmlns="http://schemas.openxmlformats.org/package/2006/relationships">
		<Relationship Id="rId1" Type="http://schemas.openxmlformats.org/officeDocument/2006/relationships/theme" Target="../theme/theme1.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82F153-3F37-0F45-9E97-73ACFA13230C}" type="datetimeFigureOut">
              <a:rPr lang="en-US"/>
              <a:t>7/23/19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5E9CC1-C706-0F49-92D6-E571CC5EEA8F}" type="slidenum">
              <a:rPr lang="en-US"/>
              <a:t>‹#›</a:t>
            </a:fld>
            <a:endParaRPr lang="en-US"/>
          </a:p>
        </p:txBody>
      </p:sp>
    </p:spTree>
    <p:extLst>
      <p:ext uri="{BB962C8B-B14F-4D97-AF65-F5344CB8AC3E}">
        <p14:creationId xmlns:p14="http://schemas.microsoft.com/office/powerpoint/2010/main" val="1024086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xml"/>
		</Relationships>
</file>

<file path=ppt/notesSlides/_rels/notesSlide1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0.xml"/>
		</Relationships>
</file>

<file path=ppt/notesSlides/_rels/notesSlide1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1.xml"/>
		</Relationships>
</file>

<file path=ppt/notesSlides/_rels/notesSlide1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2.xml"/>
		</Relationships>
</file>

<file path=ppt/notesSlides/_rels/notesSlide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xml"/>
		</Relationships>
</file>

<file path=ppt/notesSlides/_rels/notesSlide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xml"/>
		</Relationships>
</file>

<file path=ppt/notesSlides/_rels/notesSlide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xml"/>
		</Relationships>
</file>

<file path=ppt/notesSlides/_rels/notesSlide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xml"/>
		</Relationships>
</file>

<file path=ppt/notesSlides/_rels/notesSlide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6.xml"/>
		</Relationships>
</file>

<file path=ppt/notesSlides/_rels/notesSlide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7.xml"/>
		</Relationships>
</file>

<file path=ppt/notesSlides/_rels/notesSlide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8.xml"/>
		</Relationships>
</file>

<file path=ppt/notesSlides/_rels/notesSlide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9.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Město podporuje místní spolky a organizace dvěma hlavními způsoby - jednorázovými příspěvky a granty z grantového fondu
Žádosti o tyto příspěvky a granty procházejí pečlivou kontrolou, aby byly prostředky využity co nejefektivněji
Jednorázové příspěvky jsou zpravidla drobné příspěvky na jednotlivé akce nebo naopak jednorázové příspěvky na velké akce, které by bez účasti města nebylo možné uspořádat
O jednorázových příspěvcích rozhoduje rada města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1" Type="http://schemas.openxmlformats.org/officeDocument/2006/relationships/image" Target="../media/image-1010-1.png"/><Relationship Id="rId2" Type="http://schemas.openxmlformats.org/officeDocument/2006/relationships/image" Target="../media/image-1010-2.png"/><Relationship Id="rId4"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1" Type="http://schemas.openxmlformats.org/officeDocument/2006/relationships/image" Target="../media/image-1011-1.png"/><Relationship Id="rId2" Type="http://schemas.openxmlformats.org/officeDocument/2006/relationships/image" Target="../media/image-1011-2.png"/><Relationship Id="rId4"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1" Type="http://schemas.openxmlformats.org/officeDocument/2006/relationships/image" Target="../media/image-1012-1.png"/><Relationship Id="rId2" Type="http://schemas.openxmlformats.org/officeDocument/2006/relationships/image" Target="../media/image-1012-2.png"/><Relationship Id="rId4"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1" Type="http://schemas.openxmlformats.org/officeDocument/2006/relationships/image" Target="../media/image-1013-1.png"/><Relationship Id="rId2" Type="http://schemas.openxmlformats.org/officeDocument/2006/relationships/image" Target="../media/image-1013-2.png"/><Relationship Id="rId4"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1" Type="http://schemas.openxmlformats.org/officeDocument/2006/relationships/image" Target="../media/image-1002-1.png"/><Relationship Id="rId2" Type="http://schemas.openxmlformats.org/officeDocument/2006/relationships/image" Target="../media/image-1002-2.png"/><Relationship Id="rId4"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1" Type="http://schemas.openxmlformats.org/officeDocument/2006/relationships/image" Target="../media/image-1003-1.png"/><Relationship Id="rId2" Type="http://schemas.openxmlformats.org/officeDocument/2006/relationships/image" Target="../media/image-1003-2.png"/><Relationship Id="rId4"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1" Type="http://schemas.openxmlformats.org/officeDocument/2006/relationships/image" Target="../media/image-1004-1.png"/><Relationship Id="rId2" Type="http://schemas.openxmlformats.org/officeDocument/2006/relationships/image" Target="../media/image-1004-2.png"/><Relationship Id="rId4"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1" Type="http://schemas.openxmlformats.org/officeDocument/2006/relationships/image" Target="../media/image-1005-1.png"/><Relationship Id="rId2" Type="http://schemas.openxmlformats.org/officeDocument/2006/relationships/image" Target="../media/image-1005-2.png"/><Relationship Id="rId4"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1" Type="http://schemas.openxmlformats.org/officeDocument/2006/relationships/image" Target="../media/image-1006-1.png"/><Relationship Id="rId2" Type="http://schemas.openxmlformats.org/officeDocument/2006/relationships/image" Target="../media/image-1006-2.png"/><Relationship Id="rId4"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1" Type="http://schemas.openxmlformats.org/officeDocument/2006/relationships/image" Target="../media/image-1007-1.png"/><Relationship Id="rId2" Type="http://schemas.openxmlformats.org/officeDocument/2006/relationships/image" Target="../media/image-1007-2.png"/><Relationship Id="rId4"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1" Type="http://schemas.openxmlformats.org/officeDocument/2006/relationships/image" Target="../media/image-1008-1.png"/><Relationship Id="rId2" Type="http://schemas.openxmlformats.org/officeDocument/2006/relationships/image" Target="../media/image-1008-2.png"/><Relationship Id="rId4"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1" Type="http://schemas.openxmlformats.org/officeDocument/2006/relationships/image" Target="../media/image-1009-1.png"/><Relationship Id="rId2" Type="http://schemas.openxmlformats.org/officeDocument/2006/relationships/image" Target="../media/image-1009-2.png"/><Relationship Id="rId4"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DFA"/>
          </a:solidFill>
          <a:ln/>
        </p:spPr>
      </p:sp>
      <p:pic>
        <p:nvPicPr>
          <p:cNvPr id="4" name="Image 1" descr="preencoded.png">
            <a:hlinkClick r:id="rId3" tooltip=""/>
          </p:cNvPr>
          <p:cNvPicPr>
            <a:picLocks noChangeAspect="1"/>
          </p:cNvPicPr>
          <p:nvPr/>
        </p:nvPicPr>
        <p:blipFill>
          <a:blip r:embed="rId2"/>
          <a:stretch>
            <a:fillRect/>
          </a:stretch>
        </p:blipFill>
        <p:spPr>
          <a:xfrm>
            <a:off x="12839215" y="7749540"/>
            <a:ext cx="1722605" cy="411480"/>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DFA"/>
          </a:solidFill>
          <a:ln/>
        </p:spPr>
      </p:sp>
      <p:pic>
        <p:nvPicPr>
          <p:cNvPr id="4" name="Image 1" descr="preencoded.png">
            <a:hlinkClick r:id="rId3" tooltip=""/>
          </p:cNvPr>
          <p:cNvPicPr>
            <a:picLocks noChangeAspect="1"/>
          </p:cNvPicPr>
          <p:nvPr/>
        </p:nvPicPr>
        <p:blipFill>
          <a:blip r:embed="rId2"/>
          <a:stretch>
            <a:fillRect/>
          </a:stretch>
        </p:blipFill>
        <p:spPr>
          <a:xfrm>
            <a:off x="12839215" y="7749540"/>
            <a:ext cx="1722605" cy="411480"/>
          </a:xfrm>
          <a:prstGeom prst="rect">
            <a:avLst/>
          </a:prstGeom>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lide 11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DFA"/>
          </a:solidFill>
          <a:ln/>
        </p:spPr>
      </p:sp>
      <p:pic>
        <p:nvPicPr>
          <p:cNvPr id="4" name="Image 1" descr="preencoded.png">
            <a:hlinkClick r:id="rId3" tooltip=""/>
          </p:cNvPr>
          <p:cNvPicPr>
            <a:picLocks noChangeAspect="1"/>
          </p:cNvPicPr>
          <p:nvPr/>
        </p:nvPicPr>
        <p:blipFill>
          <a:blip r:embed="rId2"/>
          <a:stretch>
            <a:fillRect/>
          </a:stretch>
        </p:blipFill>
        <p:spPr>
          <a:xfrm>
            <a:off x="12839215" y="7749540"/>
            <a:ext cx="1722605" cy="411480"/>
          </a:xfrm>
          <a:prstGeom prst="rect">
            <a:avLst/>
          </a:prstGeom>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lide 12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DFA"/>
          </a:solidFill>
          <a:ln/>
        </p:spPr>
      </p:sp>
      <p:pic>
        <p:nvPicPr>
          <p:cNvPr id="4" name="Image 1" descr="preencoded.png">
            <a:hlinkClick r:id="rId3" tooltip=""/>
          </p:cNvPr>
          <p:cNvPicPr>
            <a:picLocks noChangeAspect="1"/>
          </p:cNvPicPr>
          <p:nvPr/>
        </p:nvPicPr>
        <p:blipFill>
          <a:blip r:embed="rId2"/>
          <a:stretch>
            <a:fillRect/>
          </a:stretch>
        </p:blipFill>
        <p:spPr>
          <a:xfrm>
            <a:off x="12839215" y="7749540"/>
            <a:ext cx="1722605" cy="411480"/>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DFA"/>
          </a:solidFill>
          <a:ln/>
        </p:spPr>
      </p:sp>
      <p:pic>
        <p:nvPicPr>
          <p:cNvPr id="4" name="Image 1" descr="preencoded.png">
            <a:hlinkClick r:id="rId3" tooltip=""/>
          </p:cNvPr>
          <p:cNvPicPr>
            <a:picLocks noChangeAspect="1"/>
          </p:cNvPicPr>
          <p:nvPr/>
        </p:nvPicPr>
        <p:blipFill>
          <a:blip r:embed="rId2"/>
          <a:stretch>
            <a:fillRect/>
          </a:stretch>
        </p:blipFill>
        <p:spPr>
          <a:xfrm>
            <a:off x="12839215" y="7749540"/>
            <a:ext cx="1722605" cy="411480"/>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DFA"/>
          </a:solidFill>
          <a:ln/>
        </p:spPr>
      </p:sp>
      <p:pic>
        <p:nvPicPr>
          <p:cNvPr id="4" name="Image 1" descr="preencoded.png">
            <a:hlinkClick r:id="rId3" tooltip=""/>
          </p:cNvPr>
          <p:cNvPicPr>
            <a:picLocks noChangeAspect="1"/>
          </p:cNvPicPr>
          <p:nvPr/>
        </p:nvPicPr>
        <p:blipFill>
          <a:blip r:embed="rId2"/>
          <a:stretch>
            <a:fillRect/>
          </a:stretch>
        </p:blipFill>
        <p:spPr>
          <a:xfrm>
            <a:off x="12839215" y="7749540"/>
            <a:ext cx="1722605" cy="41148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DFA"/>
          </a:solidFill>
          <a:ln/>
        </p:spPr>
      </p:sp>
      <p:pic>
        <p:nvPicPr>
          <p:cNvPr id="4" name="Image 1" descr="preencoded.png">
            <a:hlinkClick r:id="rId3" tooltip=""/>
          </p:cNvPr>
          <p:cNvPicPr>
            <a:picLocks noChangeAspect="1"/>
          </p:cNvPicPr>
          <p:nvPr/>
        </p:nvPicPr>
        <p:blipFill>
          <a:blip r:embed="rId2"/>
          <a:stretch>
            <a:fillRect/>
          </a:stretch>
        </p:blipFill>
        <p:spPr>
          <a:xfrm>
            <a:off x="12839215" y="7749540"/>
            <a:ext cx="1722605" cy="411480"/>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DFA"/>
          </a:solidFill>
          <a:ln/>
        </p:spPr>
      </p:sp>
      <p:pic>
        <p:nvPicPr>
          <p:cNvPr id="4" name="Image 1" descr="preencoded.png">
            <a:hlinkClick r:id="rId3" tooltip=""/>
          </p:cNvPr>
          <p:cNvPicPr>
            <a:picLocks noChangeAspect="1"/>
          </p:cNvPicPr>
          <p:nvPr/>
        </p:nvPicPr>
        <p:blipFill>
          <a:blip r:embed="rId2"/>
          <a:stretch>
            <a:fillRect/>
          </a:stretch>
        </p:blipFill>
        <p:spPr>
          <a:xfrm>
            <a:off x="12839215" y="7749540"/>
            <a:ext cx="1722605" cy="411480"/>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DFA"/>
          </a:solidFill>
          <a:ln/>
        </p:spPr>
      </p:sp>
      <p:pic>
        <p:nvPicPr>
          <p:cNvPr id="4" name="Image 1" descr="preencoded.png">
            <a:hlinkClick r:id="rId3" tooltip=""/>
          </p:cNvPr>
          <p:cNvPicPr>
            <a:picLocks noChangeAspect="1"/>
          </p:cNvPicPr>
          <p:nvPr/>
        </p:nvPicPr>
        <p:blipFill>
          <a:blip r:embed="rId2"/>
          <a:stretch>
            <a:fillRect/>
          </a:stretch>
        </p:blipFill>
        <p:spPr>
          <a:xfrm>
            <a:off x="12839215" y="7749540"/>
            <a:ext cx="1722605" cy="411480"/>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DFA"/>
          </a:solidFill>
          <a:ln/>
        </p:spPr>
      </p:sp>
      <p:pic>
        <p:nvPicPr>
          <p:cNvPr id="4" name="Image 1" descr="preencoded.png">
            <a:hlinkClick r:id="rId3" tooltip=""/>
          </p:cNvPr>
          <p:cNvPicPr>
            <a:picLocks noChangeAspect="1"/>
          </p:cNvPicPr>
          <p:nvPr/>
        </p:nvPicPr>
        <p:blipFill>
          <a:blip r:embed="rId2"/>
          <a:stretch>
            <a:fillRect/>
          </a:stretch>
        </p:blipFill>
        <p:spPr>
          <a:xfrm>
            <a:off x="12839215" y="7749540"/>
            <a:ext cx="1722605" cy="411480"/>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DFA"/>
          </a:solidFill>
          <a:ln/>
        </p:spPr>
      </p:sp>
      <p:pic>
        <p:nvPicPr>
          <p:cNvPr id="4" name="Image 1" descr="preencoded.png">
            <a:hlinkClick r:id="rId3" tooltip=""/>
          </p:cNvPr>
          <p:cNvPicPr>
            <a:picLocks noChangeAspect="1"/>
          </p:cNvPicPr>
          <p:nvPr/>
        </p:nvPicPr>
        <p:blipFill>
          <a:blip r:embed="rId2"/>
          <a:stretch>
            <a:fillRect/>
          </a:stretch>
        </p:blipFill>
        <p:spPr>
          <a:xfrm>
            <a:off x="12839215" y="7749540"/>
            <a:ext cx="1722605" cy="411480"/>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DFA"/>
          </a:solidFill>
          <a:ln/>
        </p:spPr>
      </p:sp>
      <p:pic>
        <p:nvPicPr>
          <p:cNvPr id="4" name="Image 1" descr="preencoded.png">
            <a:hlinkClick r:id="rId3" tooltip=""/>
          </p:cNvPr>
          <p:cNvPicPr>
            <a:picLocks noChangeAspect="1"/>
          </p:cNvPicPr>
          <p:nvPr/>
        </p:nvPicPr>
        <p:blipFill>
          <a:blip r:embed="rId2"/>
          <a:stretch>
            <a:fillRect/>
          </a:stretch>
        </p:blipFill>
        <p:spPr>
          <a:xfrm>
            <a:off x="12839215" y="7749540"/>
            <a:ext cx="1722605" cy="411480"/>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image" Target="../media/image-1-1.png"/><Relationship Id="rId2" Type="http://schemas.openxmlformats.org/officeDocument/2006/relationships/slideLayout" Target="../slideLayouts/slideLayout2.xml"/><Relationship Id="rId3"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image" Target="../media/image-10-1.png"/><Relationship Id="rId2" Type="http://schemas.openxmlformats.org/officeDocument/2006/relationships/slideLayout" Target="../slideLayouts/slideLayout11.xml"/><Relationship Id="rId3"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image" Target="../media/image-11-1.png"/><Relationship Id="rId2" Type="http://schemas.openxmlformats.org/officeDocument/2006/relationships/image" Target="../media/image-11-2.png"/><Relationship Id="rId3" Type="http://schemas.openxmlformats.org/officeDocument/2006/relationships/image" Target="../media/image-11-3.png"/><Relationship Id="rId4" Type="http://schemas.openxmlformats.org/officeDocument/2006/relationships/image" Target="../media/image-11-4.png"/><Relationship Id="rId5" Type="http://schemas.openxmlformats.org/officeDocument/2006/relationships/image" Target="../media/image-11-5.png"/><Relationship Id="rId6" Type="http://schemas.openxmlformats.org/officeDocument/2006/relationships/image" Target="../media/image-11-6.png"/><Relationship Id="rId7" Type="http://schemas.openxmlformats.org/officeDocument/2006/relationships/slideLayout" Target="../slideLayouts/slideLayout12.xml"/><Relationship Id="rId8"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image" Target="../media/image-12-1.png"/><Relationship Id="rId2" Type="http://schemas.openxmlformats.org/officeDocument/2006/relationships/slideLayout" Target="../slideLayouts/slideLayout13.xml"/><Relationship Id="rId3" Type="http://schemas.openxmlformats.org/officeDocument/2006/relationships/notesSlide" Target="../notesSlides/notesSlide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image" Target="../media/image-3-1.png"/><Relationship Id="rId2" Type="http://schemas.openxmlformats.org/officeDocument/2006/relationships/slideLayout" Target="../slideLayouts/slideLayout4.xml"/><Relationship Id="rId3"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image" Target="../media/image-4-1.png"/><Relationship Id="rId2" Type="http://schemas.openxmlformats.org/officeDocument/2006/relationships/slideLayout" Target="../slideLayouts/slideLayout5.xml"/><Relationship Id="rId3"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image" Target="../media/image-7-1.png"/><Relationship Id="rId2" Type="http://schemas.openxmlformats.org/officeDocument/2006/relationships/slideLayout" Target="../slideLayouts/slideLayout8.xml"/><Relationship Id="rId3"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image" Target="../media/image-8-1.png"/><Relationship Id="rId2" Type="http://schemas.openxmlformats.org/officeDocument/2006/relationships/image" Target="../media/image-8-2.png"/><Relationship Id="rId3" Type="http://schemas.openxmlformats.org/officeDocument/2006/relationships/image" Target="../media/image-8-3.png"/><Relationship Id="rId4" Type="http://schemas.openxmlformats.org/officeDocument/2006/relationships/image" Target="../media/image-8-4.png"/><Relationship Id="rId5" Type="http://schemas.openxmlformats.org/officeDocument/2006/relationships/slideLayout" Target="../slideLayouts/slideLayout9.xml"/><Relationship Id="rId6"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image" Target="../media/image-9-1.png"/><Relationship Id="rId2" Type="http://schemas.openxmlformats.org/officeDocument/2006/relationships/image" Target="../media/image-9-2.png"/><Relationship Id="rId3" Type="http://schemas.openxmlformats.org/officeDocument/2006/relationships/image" Target="../media/image-9-3.png"/><Relationship Id="rId4" Type="http://schemas.openxmlformats.org/officeDocument/2006/relationships/image" Target="../media/image-9-4.png"/><Relationship Id="rId5" Type="http://schemas.openxmlformats.org/officeDocument/2006/relationships/slideLayout" Target="../slideLayouts/slideLayout10.xml"/><Relationship Id="rId6"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9144000" y="0"/>
            <a:ext cx="5486400" cy="8229600"/>
          </a:xfrm>
          <a:prstGeom prst="rect">
            <a:avLst/>
          </a:prstGeom>
        </p:spPr>
      </p:pic>
      <p:sp>
        <p:nvSpPr>
          <p:cNvPr id="3" name="Text 0"/>
          <p:cNvSpPr/>
          <p:nvPr/>
        </p:nvSpPr>
        <p:spPr>
          <a:xfrm>
            <a:off x="717471" y="1055132"/>
            <a:ext cx="7709059" cy="1281113"/>
          </a:xfrm>
          <a:prstGeom prst="rect">
            <a:avLst/>
          </a:prstGeom>
          <a:noFill/>
          <a:ln/>
        </p:spPr>
        <p:txBody>
          <a:bodyPr wrap="square" lIns="0" tIns="0" rIns="0" bIns="0" rtlCol="0" anchor="t"/>
          <a:lstStyle/>
          <a:p>
            <a:pPr algn="l" indent="0" marL="0">
              <a:lnSpc>
                <a:spcPts val="5000"/>
              </a:lnSpc>
              <a:buNone/>
            </a:pPr>
            <a:r>
              <a:rPr lang="en-US" sz="4000" dirty="0">
                <a:solidFill>
                  <a:srgbClr val="5C4E3D"/>
                </a:solidFill>
                <a:latin typeface="Libre Baskerville" pitchFamily="34" charset="0"/>
                <a:ea typeface="Libre Baskerville" pitchFamily="34" charset="-122"/>
                <a:cs typeface="Libre Baskerville" pitchFamily="34" charset="-120"/>
              </a:rPr>
              <a:t>Podpora spolků ve Vysokém nad Jizerou</a:t>
            </a:r>
            <a:endParaRPr lang="en-US" sz="4000" dirty="0"/>
          </a:p>
        </p:txBody>
      </p:sp>
      <p:sp>
        <p:nvSpPr>
          <p:cNvPr id="4" name="Text 1"/>
          <p:cNvSpPr/>
          <p:nvPr/>
        </p:nvSpPr>
        <p:spPr>
          <a:xfrm>
            <a:off x="717471" y="2643664"/>
            <a:ext cx="7709059" cy="656034"/>
          </a:xfrm>
          <a:prstGeom prst="rect">
            <a:avLst/>
          </a:prstGeom>
          <a:noFill/>
          <a:ln/>
        </p:spPr>
        <p:txBody>
          <a:bodyPr wrap="square" lIns="0" tIns="0" rIns="0" bIns="0" rtlCol="0" anchor="t"/>
          <a:lstStyle/>
          <a:p>
            <a:pPr algn="l" indent="0" marL="0">
              <a:lnSpc>
                <a:spcPts val="2550"/>
              </a:lnSpc>
              <a:buNone/>
            </a:pPr>
            <a:r>
              <a:rPr lang="en-US" sz="1600" dirty="0">
                <a:solidFill>
                  <a:srgbClr val="454240"/>
                </a:solidFill>
                <a:latin typeface="DM Sans" pitchFamily="34" charset="0"/>
                <a:ea typeface="DM Sans" pitchFamily="34" charset="-122"/>
                <a:cs typeface="DM Sans" pitchFamily="34" charset="-120"/>
              </a:rPr>
              <a:t>Spolky jsou základem komunitního života našeho horského města, a nejen to - Vysoké (myšleno všech 5 jeho místních částí) je spolky doslova "nabité".</a:t>
            </a:r>
            <a:endParaRPr lang="en-US" sz="1600" dirty="0"/>
          </a:p>
        </p:txBody>
      </p:sp>
      <p:sp>
        <p:nvSpPr>
          <p:cNvPr id="5" name="Text 2"/>
          <p:cNvSpPr/>
          <p:nvPr/>
        </p:nvSpPr>
        <p:spPr>
          <a:xfrm>
            <a:off x="717471" y="3530322"/>
            <a:ext cx="7709059" cy="1312069"/>
          </a:xfrm>
          <a:prstGeom prst="rect">
            <a:avLst/>
          </a:prstGeom>
          <a:noFill/>
          <a:ln/>
        </p:spPr>
        <p:txBody>
          <a:bodyPr wrap="square" lIns="0" tIns="0" rIns="0" bIns="0" rtlCol="0" anchor="t"/>
          <a:lstStyle/>
          <a:p>
            <a:pPr algn="l" indent="0" marL="0">
              <a:lnSpc>
                <a:spcPts val="2550"/>
              </a:lnSpc>
              <a:buNone/>
            </a:pPr>
            <a:r>
              <a:rPr lang="en-US" sz="1600" dirty="0">
                <a:solidFill>
                  <a:srgbClr val="454240"/>
                </a:solidFill>
                <a:latin typeface="DM Sans" pitchFamily="34" charset="0"/>
                <a:ea typeface="DM Sans" pitchFamily="34" charset="-122"/>
                <a:cs typeface="DM Sans" pitchFamily="34" charset="-120"/>
              </a:rPr>
              <a:t>Z těch nejdůležitějších lze jmenovat několik spolků hasičských, dvě tělovýchovné jednoty, motoklub, dvě sdružení myslivecká a jako hlavního nositele kultury samozřejmě Divadelní spolek Krakonoš. Dále zde existují i neformální sdružení vzniklá ponejvíce za účelem pořádání kulturních akcí. </a:t>
            </a:r>
            <a:endParaRPr lang="en-US" sz="1600" dirty="0"/>
          </a:p>
        </p:txBody>
      </p:sp>
      <p:sp>
        <p:nvSpPr>
          <p:cNvPr id="6" name="Text 3"/>
          <p:cNvSpPr/>
          <p:nvPr/>
        </p:nvSpPr>
        <p:spPr>
          <a:xfrm>
            <a:off x="717471" y="5073015"/>
            <a:ext cx="7709059" cy="328017"/>
          </a:xfrm>
          <a:prstGeom prst="rect">
            <a:avLst/>
          </a:prstGeom>
          <a:noFill/>
          <a:ln/>
        </p:spPr>
        <p:txBody>
          <a:bodyPr wrap="none" lIns="0" tIns="0" rIns="0" bIns="0" rtlCol="0" anchor="t"/>
          <a:lstStyle/>
          <a:p>
            <a:pPr algn="l" indent="0" marL="0">
              <a:lnSpc>
                <a:spcPts val="2550"/>
              </a:lnSpc>
              <a:buNone/>
            </a:pPr>
            <a:r>
              <a:rPr lang="en-US" sz="1600" dirty="0">
                <a:solidFill>
                  <a:srgbClr val="454240"/>
                </a:solidFill>
                <a:latin typeface="DM Sans" pitchFamily="34" charset="0"/>
                <a:ea typeface="DM Sans" pitchFamily="34" charset="-122"/>
                <a:cs typeface="DM Sans" pitchFamily="34" charset="-120"/>
              </a:rPr>
              <a:t>Jako všude jinde vytváří spolky prostor pro setkávání, rozvoj a uchování tradic.</a:t>
            </a:r>
            <a:endParaRPr lang="en-US" sz="1600" dirty="0"/>
          </a:p>
        </p:txBody>
      </p:sp>
      <p:sp>
        <p:nvSpPr>
          <p:cNvPr id="7" name="Text 4"/>
          <p:cNvSpPr/>
          <p:nvPr/>
        </p:nvSpPr>
        <p:spPr>
          <a:xfrm>
            <a:off x="717471" y="5631656"/>
            <a:ext cx="7709059" cy="656034"/>
          </a:xfrm>
          <a:prstGeom prst="rect">
            <a:avLst/>
          </a:prstGeom>
          <a:noFill/>
          <a:ln/>
        </p:spPr>
        <p:txBody>
          <a:bodyPr wrap="square" lIns="0" tIns="0" rIns="0" bIns="0" rtlCol="0" anchor="t"/>
          <a:lstStyle/>
          <a:p>
            <a:pPr algn="l" indent="0" marL="0">
              <a:lnSpc>
                <a:spcPts val="2550"/>
              </a:lnSpc>
              <a:buNone/>
            </a:pPr>
            <a:r>
              <a:rPr lang="en-US" sz="1600" dirty="0">
                <a:solidFill>
                  <a:srgbClr val="454240"/>
                </a:solidFill>
                <a:latin typeface="DM Sans" pitchFamily="34" charset="0"/>
                <a:ea typeface="DM Sans" pitchFamily="34" charset="-122"/>
                <a:cs typeface="DM Sans" pitchFamily="34" charset="-120"/>
              </a:rPr>
              <a:t>Vysoké nad Jizerou má 1300 obyvatel, mnoho z nich je sdruženo v několika spolcích.</a:t>
            </a:r>
            <a:endParaRPr lang="en-US" sz="1600" dirty="0"/>
          </a:p>
        </p:txBody>
      </p:sp>
      <p:sp>
        <p:nvSpPr>
          <p:cNvPr id="8" name="Text 5"/>
          <p:cNvSpPr/>
          <p:nvPr/>
        </p:nvSpPr>
        <p:spPr>
          <a:xfrm>
            <a:off x="717471" y="6518315"/>
            <a:ext cx="7709059" cy="656034"/>
          </a:xfrm>
          <a:prstGeom prst="rect">
            <a:avLst/>
          </a:prstGeom>
          <a:noFill/>
          <a:ln/>
        </p:spPr>
        <p:txBody>
          <a:bodyPr wrap="square" lIns="0" tIns="0" rIns="0" bIns="0" rtlCol="0" anchor="t"/>
          <a:lstStyle/>
          <a:p>
            <a:pPr algn="l" indent="0" marL="0">
              <a:lnSpc>
                <a:spcPts val="2550"/>
              </a:lnSpc>
              <a:buNone/>
            </a:pPr>
            <a:r>
              <a:rPr lang="en-US" sz="1600" dirty="0">
                <a:solidFill>
                  <a:srgbClr val="454240"/>
                </a:solidFill>
                <a:latin typeface="DM Sans" pitchFamily="34" charset="0"/>
                <a:ea typeface="DM Sans" pitchFamily="34" charset="-122"/>
                <a:cs typeface="DM Sans" pitchFamily="34" charset="-120"/>
              </a:rPr>
              <a:t>Podpora spolků je pro město důležitá, protože přispívá k bohatému sportovnímu, společenskému a kulturnímu životu v našem městě.</a:t>
            </a:r>
            <a:endParaRPr lang="en-US" sz="16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9144000" y="0"/>
            <a:ext cx="5486400" cy="8229600"/>
          </a:xfrm>
          <a:prstGeom prst="rect">
            <a:avLst/>
          </a:prstGeom>
        </p:spPr>
      </p:pic>
      <p:sp>
        <p:nvSpPr>
          <p:cNvPr id="3" name="Text 0"/>
          <p:cNvSpPr/>
          <p:nvPr/>
        </p:nvSpPr>
        <p:spPr>
          <a:xfrm>
            <a:off x="793790" y="788075"/>
            <a:ext cx="7556421" cy="1417558"/>
          </a:xfrm>
          <a:prstGeom prst="rect">
            <a:avLst/>
          </a:prstGeom>
          <a:noFill/>
          <a:ln/>
        </p:spPr>
        <p:txBody>
          <a:bodyPr wrap="square" lIns="0" tIns="0" rIns="0" bIns="0" rtlCol="0" anchor="t"/>
          <a:lstStyle/>
          <a:p>
            <a:pPr algn="l" indent="0" marL="0">
              <a:lnSpc>
                <a:spcPts val="5550"/>
              </a:lnSpc>
              <a:buNone/>
            </a:pPr>
            <a:r>
              <a:rPr lang="en-US" sz="4450" dirty="0">
                <a:solidFill>
                  <a:srgbClr val="5C4E3D"/>
                </a:solidFill>
                <a:latin typeface="Libre Baskerville" pitchFamily="34" charset="0"/>
                <a:ea typeface="Libre Baskerville" pitchFamily="34" charset="-122"/>
                <a:cs typeface="Libre Baskerville" pitchFamily="34" charset="-120"/>
              </a:rPr>
              <a:t>Příklady podpořených projektů</a:t>
            </a:r>
            <a:endParaRPr lang="en-US" sz="4450" dirty="0"/>
          </a:p>
        </p:txBody>
      </p:sp>
      <p:sp>
        <p:nvSpPr>
          <p:cNvPr id="4" name="Text 1"/>
          <p:cNvSpPr/>
          <p:nvPr/>
        </p:nvSpPr>
        <p:spPr>
          <a:xfrm>
            <a:off x="793790" y="2659142"/>
            <a:ext cx="3608070" cy="748427"/>
          </a:xfrm>
          <a:prstGeom prst="rect">
            <a:avLst/>
          </a:prstGeom>
          <a:noFill/>
          <a:ln/>
        </p:spPr>
        <p:txBody>
          <a:bodyPr wrap="none" lIns="0" tIns="0" rIns="0" bIns="0" rtlCol="0" anchor="t"/>
          <a:lstStyle/>
          <a:p>
            <a:pPr algn="ctr" indent="0" marL="0">
              <a:lnSpc>
                <a:spcPts val="5850"/>
              </a:lnSpc>
              <a:buNone/>
            </a:pPr>
            <a:r>
              <a:rPr lang="en-US" sz="5850" dirty="0">
                <a:solidFill>
                  <a:srgbClr val="454240"/>
                </a:solidFill>
                <a:latin typeface="Libre Baskerville" pitchFamily="34" charset="0"/>
                <a:ea typeface="Libre Baskerville" pitchFamily="34" charset="-122"/>
                <a:cs typeface="Libre Baskerville" pitchFamily="34" charset="-120"/>
              </a:rPr>
              <a:t>21K</a:t>
            </a:r>
            <a:endParaRPr lang="en-US" sz="5850" dirty="0"/>
          </a:p>
        </p:txBody>
      </p:sp>
      <p:sp>
        <p:nvSpPr>
          <p:cNvPr id="5" name="Text 2"/>
          <p:cNvSpPr/>
          <p:nvPr/>
        </p:nvSpPr>
        <p:spPr>
          <a:xfrm>
            <a:off x="793790" y="3690938"/>
            <a:ext cx="3608070" cy="708660"/>
          </a:xfrm>
          <a:prstGeom prst="rect">
            <a:avLst/>
          </a:prstGeom>
          <a:noFill/>
          <a:ln/>
        </p:spPr>
        <p:txBody>
          <a:bodyPr wrap="square" lIns="0" tIns="0" rIns="0" bIns="0" rtlCol="0" anchor="t"/>
          <a:lstStyle/>
          <a:p>
            <a:pPr algn="ctr" indent="0" marL="0">
              <a:lnSpc>
                <a:spcPts val="2750"/>
              </a:lnSpc>
              <a:buNone/>
            </a:pPr>
            <a:r>
              <a:rPr lang="en-US" sz="2200" dirty="0">
                <a:solidFill>
                  <a:srgbClr val="454240"/>
                </a:solidFill>
                <a:latin typeface="Libre Baskerville" pitchFamily="34" charset="0"/>
                <a:ea typeface="Libre Baskerville" pitchFamily="34" charset="-122"/>
                <a:cs typeface="Libre Baskerville" pitchFamily="34" charset="-120"/>
              </a:rPr>
              <a:t>Realizace představení Maškaráda</a:t>
            </a:r>
            <a:endParaRPr lang="en-US" sz="2200" dirty="0"/>
          </a:p>
        </p:txBody>
      </p:sp>
      <p:sp>
        <p:nvSpPr>
          <p:cNvPr id="6" name="Text 3"/>
          <p:cNvSpPr/>
          <p:nvPr/>
        </p:nvSpPr>
        <p:spPr>
          <a:xfrm>
            <a:off x="4742021" y="2659142"/>
            <a:ext cx="3608189" cy="748427"/>
          </a:xfrm>
          <a:prstGeom prst="rect">
            <a:avLst/>
          </a:prstGeom>
          <a:noFill/>
          <a:ln/>
        </p:spPr>
        <p:txBody>
          <a:bodyPr wrap="none" lIns="0" tIns="0" rIns="0" bIns="0" rtlCol="0" anchor="t"/>
          <a:lstStyle/>
          <a:p>
            <a:pPr algn="ctr" indent="0" marL="0">
              <a:lnSpc>
                <a:spcPts val="5850"/>
              </a:lnSpc>
              <a:buNone/>
            </a:pPr>
            <a:r>
              <a:rPr lang="en-US" sz="5850" dirty="0">
                <a:solidFill>
                  <a:srgbClr val="454240"/>
                </a:solidFill>
                <a:latin typeface="Libre Baskerville" pitchFamily="34" charset="0"/>
                <a:ea typeface="Libre Baskerville" pitchFamily="34" charset="-122"/>
                <a:cs typeface="Libre Baskerville" pitchFamily="34" charset="-120"/>
              </a:rPr>
              <a:t>55K</a:t>
            </a:r>
            <a:endParaRPr lang="en-US" sz="5850" dirty="0"/>
          </a:p>
        </p:txBody>
      </p:sp>
      <p:sp>
        <p:nvSpPr>
          <p:cNvPr id="7" name="Text 4"/>
          <p:cNvSpPr/>
          <p:nvPr/>
        </p:nvSpPr>
        <p:spPr>
          <a:xfrm>
            <a:off x="5128498" y="3690938"/>
            <a:ext cx="2835235" cy="354330"/>
          </a:xfrm>
          <a:prstGeom prst="rect">
            <a:avLst/>
          </a:prstGeom>
          <a:noFill/>
          <a:ln/>
        </p:spPr>
        <p:txBody>
          <a:bodyPr wrap="none" lIns="0" tIns="0" rIns="0" bIns="0" rtlCol="0" anchor="t"/>
          <a:lstStyle/>
          <a:p>
            <a:pPr algn="ctr" indent="0" marL="0">
              <a:lnSpc>
                <a:spcPts val="2750"/>
              </a:lnSpc>
              <a:buNone/>
            </a:pPr>
            <a:r>
              <a:rPr lang="en-US" sz="2200" dirty="0">
                <a:solidFill>
                  <a:srgbClr val="454240"/>
                </a:solidFill>
                <a:latin typeface="Libre Baskerville" pitchFamily="34" charset="0"/>
                <a:ea typeface="Libre Baskerville" pitchFamily="34" charset="-122"/>
                <a:cs typeface="Libre Baskerville" pitchFamily="34" charset="-120"/>
              </a:rPr>
              <a:t>Divadelní festival</a:t>
            </a:r>
            <a:endParaRPr lang="en-US" sz="2200" dirty="0"/>
          </a:p>
        </p:txBody>
      </p:sp>
      <p:sp>
        <p:nvSpPr>
          <p:cNvPr id="8" name="Text 5"/>
          <p:cNvSpPr/>
          <p:nvPr/>
        </p:nvSpPr>
        <p:spPr>
          <a:xfrm>
            <a:off x="4742021" y="4181356"/>
            <a:ext cx="3608189" cy="725805"/>
          </a:xfrm>
          <a:prstGeom prst="rect">
            <a:avLst/>
          </a:prstGeom>
          <a:noFill/>
          <a:ln/>
        </p:spPr>
        <p:txBody>
          <a:bodyPr wrap="square" lIns="0" tIns="0" rIns="0" bIns="0" rtlCol="0" anchor="t"/>
          <a:lstStyle/>
          <a:p>
            <a:pPr algn="ctr" indent="0" marL="0">
              <a:lnSpc>
                <a:spcPts val="2850"/>
              </a:lnSpc>
              <a:buNone/>
            </a:pPr>
            <a:r>
              <a:rPr lang="en-US" sz="1750" dirty="0">
                <a:solidFill>
                  <a:srgbClr val="454240"/>
                </a:solidFill>
                <a:latin typeface="DM Sans" pitchFamily="34" charset="0"/>
                <a:ea typeface="DM Sans" pitchFamily="34" charset="-122"/>
                <a:cs typeface="DM Sans" pitchFamily="34" charset="-120"/>
              </a:rPr>
              <a:t>Každoroční přehlídka ochotnických souborů</a:t>
            </a:r>
            <a:endParaRPr lang="en-US" sz="1750" dirty="0"/>
          </a:p>
        </p:txBody>
      </p:sp>
      <p:sp>
        <p:nvSpPr>
          <p:cNvPr id="9" name="Text 6"/>
          <p:cNvSpPr/>
          <p:nvPr/>
        </p:nvSpPr>
        <p:spPr>
          <a:xfrm>
            <a:off x="2767846" y="5700951"/>
            <a:ext cx="3608189" cy="748427"/>
          </a:xfrm>
          <a:prstGeom prst="rect">
            <a:avLst/>
          </a:prstGeom>
          <a:noFill/>
          <a:ln/>
        </p:spPr>
        <p:txBody>
          <a:bodyPr wrap="none" lIns="0" tIns="0" rIns="0" bIns="0" rtlCol="0" anchor="t"/>
          <a:lstStyle/>
          <a:p>
            <a:pPr algn="ctr" indent="0" marL="0">
              <a:lnSpc>
                <a:spcPts val="5850"/>
              </a:lnSpc>
              <a:buNone/>
            </a:pPr>
            <a:r>
              <a:rPr lang="en-US" sz="5850" dirty="0">
                <a:solidFill>
                  <a:srgbClr val="454240"/>
                </a:solidFill>
                <a:latin typeface="Libre Baskerville" pitchFamily="34" charset="0"/>
                <a:ea typeface="Libre Baskerville" pitchFamily="34" charset="-122"/>
                <a:cs typeface="Libre Baskerville" pitchFamily="34" charset="-120"/>
              </a:rPr>
              <a:t>50K</a:t>
            </a:r>
            <a:endParaRPr lang="en-US" sz="5850" dirty="0"/>
          </a:p>
        </p:txBody>
      </p:sp>
      <p:sp>
        <p:nvSpPr>
          <p:cNvPr id="10" name="Text 7"/>
          <p:cNvSpPr/>
          <p:nvPr/>
        </p:nvSpPr>
        <p:spPr>
          <a:xfrm>
            <a:off x="2767846" y="6732746"/>
            <a:ext cx="3608189" cy="708660"/>
          </a:xfrm>
          <a:prstGeom prst="rect">
            <a:avLst/>
          </a:prstGeom>
          <a:noFill/>
          <a:ln/>
        </p:spPr>
        <p:txBody>
          <a:bodyPr wrap="square" lIns="0" tIns="0" rIns="0" bIns="0" rtlCol="0" anchor="t"/>
          <a:lstStyle/>
          <a:p>
            <a:pPr algn="ctr" indent="0" marL="0">
              <a:lnSpc>
                <a:spcPts val="2750"/>
              </a:lnSpc>
              <a:buNone/>
            </a:pPr>
            <a:r>
              <a:rPr lang="en-US" sz="2200" dirty="0">
                <a:solidFill>
                  <a:srgbClr val="454240"/>
                </a:solidFill>
                <a:latin typeface="Libre Baskerville" pitchFamily="34" charset="0"/>
                <a:ea typeface="Libre Baskerville" pitchFamily="34" charset="-122"/>
                <a:cs typeface="Libre Baskerville" pitchFamily="34" charset="-120"/>
              </a:rPr>
              <a:t>100 let loutkové scény ve Vysokém nad Jizerou</a:t>
            </a:r>
            <a:endParaRPr lang="en-US" sz="220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1">
    <p:spTree>
      <p:nvGrpSpPr>
        <p:cNvPr id="1" name=""/>
        <p:cNvGrpSpPr/>
        <p:nvPr/>
      </p:nvGrpSpPr>
      <p:grpSpPr>
        <a:xfrm>
          <a:off x="0" y="0"/>
          <a:ext cx="0" cy="0"/>
          <a:chOff x="0" y="0"/>
          <a:chExt cx="0" cy="0"/>
        </a:xfrm>
      </p:grpSpPr>
      <p:sp>
        <p:nvSpPr>
          <p:cNvPr id="2" name="Text 0"/>
          <p:cNvSpPr/>
          <p:nvPr/>
        </p:nvSpPr>
        <p:spPr>
          <a:xfrm>
            <a:off x="793790" y="1516499"/>
            <a:ext cx="8516541" cy="708779"/>
          </a:xfrm>
          <a:prstGeom prst="rect">
            <a:avLst/>
          </a:prstGeom>
          <a:noFill/>
          <a:ln/>
        </p:spPr>
        <p:txBody>
          <a:bodyPr wrap="none" lIns="0" tIns="0" rIns="0" bIns="0" rtlCol="0" anchor="t"/>
          <a:lstStyle/>
          <a:p>
            <a:pPr algn="l" indent="0" marL="0">
              <a:lnSpc>
                <a:spcPts val="5550"/>
              </a:lnSpc>
              <a:buNone/>
            </a:pPr>
            <a:r>
              <a:rPr lang="en-US" sz="4450" dirty="0">
                <a:solidFill>
                  <a:srgbClr val="5C4E3D"/>
                </a:solidFill>
                <a:latin typeface="Libre Baskerville" pitchFamily="34" charset="0"/>
                <a:ea typeface="Libre Baskerville" pitchFamily="34" charset="-122"/>
                <a:cs typeface="Libre Baskerville" pitchFamily="34" charset="-120"/>
              </a:rPr>
              <a:t>Dopad podpory na komunitu</a:t>
            </a:r>
            <a:endParaRPr lang="en-US" sz="4450" dirty="0"/>
          </a:p>
        </p:txBody>
      </p:sp>
      <p:pic>
        <p:nvPicPr>
          <p:cNvPr id="3" name="Image 0" descr="preencoded.png">    </p:cNvPr>
          <p:cNvPicPr>
            <a:picLocks noChangeAspect="1"/>
          </p:cNvPicPr>
          <p:nvPr/>
        </p:nvPicPr>
        <p:blipFill>
          <a:blip r:embed="rId1"/>
          <a:stretch>
            <a:fillRect/>
          </a:stretch>
        </p:blipFill>
        <p:spPr>
          <a:xfrm>
            <a:off x="2978348" y="2678906"/>
            <a:ext cx="2152055" cy="1306949"/>
          </a:xfrm>
          <a:prstGeom prst="rect">
            <a:avLst/>
          </a:prstGeom>
        </p:spPr>
      </p:pic>
      <p:pic>
        <p:nvPicPr>
          <p:cNvPr id="4" name="Image 1" descr="preencoded.png">    </p:cNvPr>
          <p:cNvPicPr>
            <a:picLocks noChangeAspect="1"/>
          </p:cNvPicPr>
          <p:nvPr/>
        </p:nvPicPr>
        <p:blipFill>
          <a:blip r:embed="rId2"/>
          <a:stretch>
            <a:fillRect/>
          </a:stretch>
        </p:blipFill>
        <p:spPr>
          <a:xfrm>
            <a:off x="3894892" y="3294936"/>
            <a:ext cx="318968" cy="398621"/>
          </a:xfrm>
          <a:prstGeom prst="rect">
            <a:avLst/>
          </a:prstGeom>
        </p:spPr>
      </p:pic>
      <p:sp>
        <p:nvSpPr>
          <p:cNvPr id="5" name="Text 1"/>
          <p:cNvSpPr/>
          <p:nvPr/>
        </p:nvSpPr>
        <p:spPr>
          <a:xfrm>
            <a:off x="5357217" y="2905720"/>
            <a:ext cx="2835235" cy="354330"/>
          </a:xfrm>
          <a:prstGeom prst="rect">
            <a:avLst/>
          </a:prstGeom>
          <a:noFill/>
          <a:ln/>
        </p:spPr>
        <p:txBody>
          <a:bodyPr wrap="none" lIns="0" tIns="0" rIns="0" bIns="0" rtlCol="0" anchor="t"/>
          <a:lstStyle/>
          <a:p>
            <a:pPr algn="l" indent="0" marL="0">
              <a:lnSpc>
                <a:spcPts val="2750"/>
              </a:lnSpc>
              <a:buNone/>
            </a:pPr>
            <a:r>
              <a:rPr lang="en-US" sz="2200" dirty="0">
                <a:solidFill>
                  <a:srgbClr val="454240"/>
                </a:solidFill>
                <a:latin typeface="Libre Baskerville" pitchFamily="34" charset="0"/>
                <a:ea typeface="Libre Baskerville" pitchFamily="34" charset="-122"/>
                <a:cs typeface="Libre Baskerville" pitchFamily="34" charset="-120"/>
              </a:rPr>
              <a:t>Rozvoj města</a:t>
            </a:r>
            <a:endParaRPr lang="en-US" sz="2200" dirty="0"/>
          </a:p>
        </p:txBody>
      </p:sp>
      <p:sp>
        <p:nvSpPr>
          <p:cNvPr id="6" name="Text 2"/>
          <p:cNvSpPr/>
          <p:nvPr/>
        </p:nvSpPr>
        <p:spPr>
          <a:xfrm>
            <a:off x="5357217" y="3396139"/>
            <a:ext cx="4823222" cy="362903"/>
          </a:xfrm>
          <a:prstGeom prst="rect">
            <a:avLst/>
          </a:prstGeom>
          <a:noFill/>
          <a:ln/>
        </p:spPr>
        <p:txBody>
          <a:bodyPr wrap="none" lIns="0" tIns="0" rIns="0" bIns="0" rtlCol="0" anchor="t"/>
          <a:lstStyle/>
          <a:p>
            <a:pPr algn="l" indent="0" marL="0">
              <a:lnSpc>
                <a:spcPts val="2850"/>
              </a:lnSpc>
              <a:buNone/>
            </a:pPr>
            <a:r>
              <a:rPr lang="en-US" sz="1750" dirty="0">
                <a:solidFill>
                  <a:srgbClr val="454240"/>
                </a:solidFill>
                <a:latin typeface="DM Sans" pitchFamily="34" charset="0"/>
                <a:ea typeface="DM Sans" pitchFamily="34" charset="-122"/>
                <a:cs typeface="DM Sans" pitchFamily="34" charset="-120"/>
              </a:rPr>
              <a:t>Zvýšení atraktivity pro turisty i nové obyvatele</a:t>
            </a:r>
            <a:endParaRPr lang="en-US" sz="1750" dirty="0"/>
          </a:p>
        </p:txBody>
      </p:sp>
      <p:sp>
        <p:nvSpPr>
          <p:cNvPr id="7" name="Shape 3"/>
          <p:cNvSpPr/>
          <p:nvPr/>
        </p:nvSpPr>
        <p:spPr>
          <a:xfrm>
            <a:off x="5187077" y="3998952"/>
            <a:ext cx="8592860" cy="15240"/>
          </a:xfrm>
          <a:prstGeom prst="roundRect">
            <a:avLst>
              <a:gd name="adj" fmla="val 625116"/>
            </a:avLst>
          </a:prstGeom>
          <a:solidFill>
            <a:srgbClr val="DDD3BA"/>
          </a:solidFill>
          <a:ln/>
        </p:spPr>
      </p:sp>
      <p:pic>
        <p:nvPicPr>
          <p:cNvPr id="8" name="Image 2" descr="preencoded.png">    </p:cNvPr>
          <p:cNvPicPr>
            <a:picLocks noChangeAspect="1"/>
          </p:cNvPicPr>
          <p:nvPr/>
        </p:nvPicPr>
        <p:blipFill>
          <a:blip r:embed="rId3"/>
          <a:stretch>
            <a:fillRect/>
          </a:stretch>
        </p:blipFill>
        <p:spPr>
          <a:xfrm>
            <a:off x="1902381" y="4042529"/>
            <a:ext cx="4304109" cy="1306949"/>
          </a:xfrm>
          <a:prstGeom prst="rect">
            <a:avLst/>
          </a:prstGeom>
        </p:spPr>
      </p:pic>
      <p:pic>
        <p:nvPicPr>
          <p:cNvPr id="9" name="Image 3" descr="preencoded.png">    </p:cNvPr>
          <p:cNvPicPr>
            <a:picLocks noChangeAspect="1"/>
          </p:cNvPicPr>
          <p:nvPr/>
        </p:nvPicPr>
        <p:blipFill>
          <a:blip r:embed="rId4"/>
          <a:stretch>
            <a:fillRect/>
          </a:stretch>
        </p:blipFill>
        <p:spPr>
          <a:xfrm>
            <a:off x="3894892" y="4496633"/>
            <a:ext cx="318968" cy="398621"/>
          </a:xfrm>
          <a:prstGeom prst="rect">
            <a:avLst/>
          </a:prstGeom>
        </p:spPr>
      </p:pic>
      <p:sp>
        <p:nvSpPr>
          <p:cNvPr id="10" name="Text 4"/>
          <p:cNvSpPr/>
          <p:nvPr/>
        </p:nvSpPr>
        <p:spPr>
          <a:xfrm>
            <a:off x="6433304" y="4269343"/>
            <a:ext cx="3465909" cy="354330"/>
          </a:xfrm>
          <a:prstGeom prst="rect">
            <a:avLst/>
          </a:prstGeom>
          <a:noFill/>
          <a:ln/>
        </p:spPr>
        <p:txBody>
          <a:bodyPr wrap="none" lIns="0" tIns="0" rIns="0" bIns="0" rtlCol="0" anchor="t"/>
          <a:lstStyle/>
          <a:p>
            <a:pPr algn="l" indent="0" marL="0">
              <a:lnSpc>
                <a:spcPts val="2750"/>
              </a:lnSpc>
              <a:buNone/>
            </a:pPr>
            <a:r>
              <a:rPr lang="en-US" sz="2200" dirty="0">
                <a:solidFill>
                  <a:srgbClr val="454240"/>
                </a:solidFill>
                <a:latin typeface="Libre Baskerville" pitchFamily="34" charset="0"/>
                <a:ea typeface="Libre Baskerville" pitchFamily="34" charset="-122"/>
                <a:cs typeface="Libre Baskerville" pitchFamily="34" charset="-120"/>
              </a:rPr>
              <a:t>Společenská soudržnost</a:t>
            </a:r>
            <a:endParaRPr lang="en-US" sz="2200" dirty="0"/>
          </a:p>
        </p:txBody>
      </p:sp>
      <p:sp>
        <p:nvSpPr>
          <p:cNvPr id="11" name="Text 5"/>
          <p:cNvSpPr/>
          <p:nvPr/>
        </p:nvSpPr>
        <p:spPr>
          <a:xfrm>
            <a:off x="6433304" y="4759762"/>
            <a:ext cx="3465909" cy="362903"/>
          </a:xfrm>
          <a:prstGeom prst="rect">
            <a:avLst/>
          </a:prstGeom>
          <a:noFill/>
          <a:ln/>
        </p:spPr>
        <p:txBody>
          <a:bodyPr wrap="none" lIns="0" tIns="0" rIns="0" bIns="0" rtlCol="0" anchor="t"/>
          <a:lstStyle/>
          <a:p>
            <a:pPr algn="l" indent="0" marL="0">
              <a:lnSpc>
                <a:spcPts val="2850"/>
              </a:lnSpc>
              <a:buNone/>
            </a:pPr>
            <a:r>
              <a:rPr lang="en-US" sz="1750" dirty="0">
                <a:solidFill>
                  <a:srgbClr val="454240"/>
                </a:solidFill>
                <a:latin typeface="DM Sans" pitchFamily="34" charset="0"/>
                <a:ea typeface="DM Sans" pitchFamily="34" charset="-122"/>
                <a:cs typeface="DM Sans" pitchFamily="34" charset="-120"/>
              </a:rPr>
              <a:t>Posílení vztahů mezi občany</a:t>
            </a:r>
            <a:endParaRPr lang="en-US" sz="1750" dirty="0"/>
          </a:p>
        </p:txBody>
      </p:sp>
      <p:sp>
        <p:nvSpPr>
          <p:cNvPr id="12" name="Shape 6"/>
          <p:cNvSpPr/>
          <p:nvPr/>
        </p:nvSpPr>
        <p:spPr>
          <a:xfrm>
            <a:off x="6263164" y="5362575"/>
            <a:ext cx="7516773" cy="15240"/>
          </a:xfrm>
          <a:prstGeom prst="roundRect">
            <a:avLst>
              <a:gd name="adj" fmla="val 625116"/>
            </a:avLst>
          </a:prstGeom>
          <a:solidFill>
            <a:srgbClr val="DDD3BA"/>
          </a:solidFill>
          <a:ln/>
        </p:spPr>
      </p:sp>
      <p:pic>
        <p:nvPicPr>
          <p:cNvPr id="13" name="Image 4" descr="preencoded.png">    </p:cNvPr>
          <p:cNvPicPr>
            <a:picLocks noChangeAspect="1"/>
          </p:cNvPicPr>
          <p:nvPr/>
        </p:nvPicPr>
        <p:blipFill>
          <a:blip r:embed="rId5"/>
          <a:stretch>
            <a:fillRect/>
          </a:stretch>
        </p:blipFill>
        <p:spPr>
          <a:xfrm>
            <a:off x="826294" y="5406152"/>
            <a:ext cx="6456164" cy="1306949"/>
          </a:xfrm>
          <a:prstGeom prst="rect">
            <a:avLst/>
          </a:prstGeom>
        </p:spPr>
      </p:pic>
      <p:pic>
        <p:nvPicPr>
          <p:cNvPr id="14" name="Image 5" descr="preencoded.png">    </p:cNvPr>
          <p:cNvPicPr>
            <a:picLocks noChangeAspect="1"/>
          </p:cNvPicPr>
          <p:nvPr/>
        </p:nvPicPr>
        <p:blipFill>
          <a:blip r:embed="rId6"/>
          <a:stretch>
            <a:fillRect/>
          </a:stretch>
        </p:blipFill>
        <p:spPr>
          <a:xfrm>
            <a:off x="3894773" y="5860256"/>
            <a:ext cx="318968" cy="398621"/>
          </a:xfrm>
          <a:prstGeom prst="rect">
            <a:avLst/>
          </a:prstGeom>
        </p:spPr>
      </p:pic>
      <p:sp>
        <p:nvSpPr>
          <p:cNvPr id="15" name="Text 7"/>
          <p:cNvSpPr/>
          <p:nvPr/>
        </p:nvSpPr>
        <p:spPr>
          <a:xfrm>
            <a:off x="7509272" y="5632966"/>
            <a:ext cx="2835235" cy="354330"/>
          </a:xfrm>
          <a:prstGeom prst="rect">
            <a:avLst/>
          </a:prstGeom>
          <a:noFill/>
          <a:ln/>
        </p:spPr>
        <p:txBody>
          <a:bodyPr wrap="none" lIns="0" tIns="0" rIns="0" bIns="0" rtlCol="0" anchor="t"/>
          <a:lstStyle/>
          <a:p>
            <a:pPr algn="l" indent="0" marL="0">
              <a:lnSpc>
                <a:spcPts val="2750"/>
              </a:lnSpc>
              <a:buNone/>
            </a:pPr>
            <a:r>
              <a:rPr lang="en-US" sz="2200" dirty="0">
                <a:solidFill>
                  <a:srgbClr val="454240"/>
                </a:solidFill>
                <a:latin typeface="Libre Baskerville" pitchFamily="34" charset="0"/>
                <a:ea typeface="Libre Baskerville" pitchFamily="34" charset="-122"/>
                <a:cs typeface="Libre Baskerville" pitchFamily="34" charset="-120"/>
              </a:rPr>
              <a:t>Místní identita</a:t>
            </a:r>
            <a:endParaRPr lang="en-US" sz="2200" dirty="0"/>
          </a:p>
        </p:txBody>
      </p:sp>
      <p:sp>
        <p:nvSpPr>
          <p:cNvPr id="16" name="Text 8"/>
          <p:cNvSpPr/>
          <p:nvPr/>
        </p:nvSpPr>
        <p:spPr>
          <a:xfrm>
            <a:off x="7509272" y="6123384"/>
            <a:ext cx="3837742" cy="362903"/>
          </a:xfrm>
          <a:prstGeom prst="rect">
            <a:avLst/>
          </a:prstGeom>
          <a:noFill/>
          <a:ln/>
        </p:spPr>
        <p:txBody>
          <a:bodyPr wrap="none" lIns="0" tIns="0" rIns="0" bIns="0" rtlCol="0" anchor="t"/>
          <a:lstStyle/>
          <a:p>
            <a:pPr algn="l" indent="0" marL="0">
              <a:lnSpc>
                <a:spcPts val="2850"/>
              </a:lnSpc>
              <a:buNone/>
            </a:pPr>
            <a:r>
              <a:rPr lang="en-US" sz="1750" dirty="0">
                <a:solidFill>
                  <a:srgbClr val="454240"/>
                </a:solidFill>
                <a:latin typeface="DM Sans" pitchFamily="34" charset="0"/>
                <a:ea typeface="DM Sans" pitchFamily="34" charset="-122"/>
                <a:cs typeface="DM Sans" pitchFamily="34" charset="-120"/>
              </a:rPr>
              <a:t>Uchování tradic a kulturního dědictví</a:t>
            </a:r>
            <a:endParaRPr lang="en-US" sz="175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2">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5486400" cy="8229600"/>
          </a:xfrm>
          <a:prstGeom prst="rect">
            <a:avLst/>
          </a:prstGeom>
        </p:spPr>
      </p:pic>
      <p:sp>
        <p:nvSpPr>
          <p:cNvPr id="3" name="Text 0"/>
          <p:cNvSpPr/>
          <p:nvPr/>
        </p:nvSpPr>
        <p:spPr>
          <a:xfrm>
            <a:off x="6280190" y="1607225"/>
            <a:ext cx="5670590" cy="708779"/>
          </a:xfrm>
          <a:prstGeom prst="rect">
            <a:avLst/>
          </a:prstGeom>
          <a:noFill/>
          <a:ln/>
        </p:spPr>
        <p:txBody>
          <a:bodyPr wrap="none" lIns="0" tIns="0" rIns="0" bIns="0" rtlCol="0" anchor="t"/>
          <a:lstStyle/>
          <a:p>
            <a:pPr algn="l" indent="0" marL="0">
              <a:lnSpc>
                <a:spcPts val="5550"/>
              </a:lnSpc>
              <a:buNone/>
            </a:pPr>
            <a:r>
              <a:rPr lang="en-US" sz="4450" dirty="0">
                <a:solidFill>
                  <a:srgbClr val="5C4E3D"/>
                </a:solidFill>
                <a:latin typeface="Libre Baskerville" pitchFamily="34" charset="0"/>
                <a:ea typeface="Libre Baskerville" pitchFamily="34" charset="-122"/>
                <a:cs typeface="Libre Baskerville" pitchFamily="34" charset="-120"/>
              </a:rPr>
              <a:t>Závěr </a:t>
            </a:r>
            <a:endParaRPr lang="en-US" sz="4450" dirty="0"/>
          </a:p>
        </p:txBody>
      </p:sp>
      <p:sp>
        <p:nvSpPr>
          <p:cNvPr id="4" name="Shape 1"/>
          <p:cNvSpPr/>
          <p:nvPr/>
        </p:nvSpPr>
        <p:spPr>
          <a:xfrm>
            <a:off x="6280190" y="2656165"/>
            <a:ext cx="170021" cy="853321"/>
          </a:xfrm>
          <a:prstGeom prst="roundRect">
            <a:avLst>
              <a:gd name="adj" fmla="val 56033"/>
            </a:avLst>
          </a:prstGeom>
          <a:solidFill>
            <a:srgbClr val="F7EDD4"/>
          </a:solidFill>
          <a:ln w="7620">
            <a:solidFill>
              <a:srgbClr val="DDD3BA"/>
            </a:solidFill>
            <a:prstDash val="solid"/>
          </a:ln>
        </p:spPr>
      </p:sp>
      <p:sp>
        <p:nvSpPr>
          <p:cNvPr id="5" name="Text 2"/>
          <p:cNvSpPr/>
          <p:nvPr/>
        </p:nvSpPr>
        <p:spPr>
          <a:xfrm>
            <a:off x="6790373" y="2656165"/>
            <a:ext cx="3163848" cy="354330"/>
          </a:xfrm>
          <a:prstGeom prst="rect">
            <a:avLst/>
          </a:prstGeom>
          <a:noFill/>
          <a:ln/>
        </p:spPr>
        <p:txBody>
          <a:bodyPr wrap="none" lIns="0" tIns="0" rIns="0" bIns="0" rtlCol="0" anchor="t"/>
          <a:lstStyle/>
          <a:p>
            <a:pPr algn="l" indent="0" marL="0">
              <a:lnSpc>
                <a:spcPts val="2750"/>
              </a:lnSpc>
              <a:buNone/>
            </a:pPr>
            <a:r>
              <a:rPr lang="en-US" sz="2200" dirty="0">
                <a:solidFill>
                  <a:srgbClr val="454240"/>
                </a:solidFill>
                <a:latin typeface="Libre Baskerville" pitchFamily="34" charset="0"/>
                <a:ea typeface="Libre Baskerville" pitchFamily="34" charset="-122"/>
                <a:cs typeface="Libre Baskerville" pitchFamily="34" charset="-120"/>
              </a:rPr>
              <a:t>Pokračovat v podpoře</a:t>
            </a:r>
            <a:endParaRPr lang="en-US" sz="2200" dirty="0"/>
          </a:p>
        </p:txBody>
      </p:sp>
      <p:sp>
        <p:nvSpPr>
          <p:cNvPr id="6" name="Text 3"/>
          <p:cNvSpPr/>
          <p:nvPr/>
        </p:nvSpPr>
        <p:spPr>
          <a:xfrm>
            <a:off x="6790373" y="3146584"/>
            <a:ext cx="7046238" cy="362903"/>
          </a:xfrm>
          <a:prstGeom prst="rect">
            <a:avLst/>
          </a:prstGeom>
          <a:noFill/>
          <a:ln/>
        </p:spPr>
        <p:txBody>
          <a:bodyPr wrap="none" lIns="0" tIns="0" rIns="0" bIns="0" rtlCol="0" anchor="t"/>
          <a:lstStyle/>
          <a:p>
            <a:pPr algn="l" indent="0" marL="0">
              <a:lnSpc>
                <a:spcPts val="2850"/>
              </a:lnSpc>
              <a:buNone/>
            </a:pPr>
            <a:r>
              <a:rPr lang="en-US" sz="1750" dirty="0">
                <a:solidFill>
                  <a:srgbClr val="454240"/>
                </a:solidFill>
                <a:latin typeface="DM Sans" pitchFamily="34" charset="0"/>
                <a:ea typeface="DM Sans" pitchFamily="34" charset="-122"/>
                <a:cs typeface="DM Sans" pitchFamily="34" charset="-120"/>
              </a:rPr>
              <a:t>Zachovat a do budoucna navýšit grantový program města. </a:t>
            </a:r>
            <a:endParaRPr lang="en-US" sz="1750" dirty="0"/>
          </a:p>
        </p:txBody>
      </p:sp>
      <p:sp>
        <p:nvSpPr>
          <p:cNvPr id="7" name="Shape 4"/>
          <p:cNvSpPr/>
          <p:nvPr/>
        </p:nvSpPr>
        <p:spPr>
          <a:xfrm>
            <a:off x="6620351" y="3736300"/>
            <a:ext cx="170021" cy="1216223"/>
          </a:xfrm>
          <a:prstGeom prst="roundRect">
            <a:avLst>
              <a:gd name="adj" fmla="val 56033"/>
            </a:avLst>
          </a:prstGeom>
          <a:solidFill>
            <a:srgbClr val="F7EDD4"/>
          </a:solidFill>
          <a:ln w="7620">
            <a:solidFill>
              <a:srgbClr val="DDD3BA"/>
            </a:solidFill>
            <a:prstDash val="solid"/>
          </a:ln>
        </p:spPr>
      </p:sp>
      <p:sp>
        <p:nvSpPr>
          <p:cNvPr id="8" name="Text 5"/>
          <p:cNvSpPr/>
          <p:nvPr/>
        </p:nvSpPr>
        <p:spPr>
          <a:xfrm>
            <a:off x="7130534" y="3736300"/>
            <a:ext cx="2835235" cy="354330"/>
          </a:xfrm>
          <a:prstGeom prst="rect">
            <a:avLst/>
          </a:prstGeom>
          <a:noFill/>
          <a:ln/>
        </p:spPr>
        <p:txBody>
          <a:bodyPr wrap="none" lIns="0" tIns="0" rIns="0" bIns="0" rtlCol="0" anchor="t"/>
          <a:lstStyle/>
          <a:p>
            <a:pPr algn="l" indent="0" marL="0">
              <a:lnSpc>
                <a:spcPts val="2750"/>
              </a:lnSpc>
              <a:buNone/>
            </a:pPr>
            <a:r>
              <a:rPr lang="en-US" sz="2200" dirty="0">
                <a:solidFill>
                  <a:srgbClr val="454240"/>
                </a:solidFill>
                <a:latin typeface="Libre Baskerville" pitchFamily="34" charset="0"/>
                <a:ea typeface="Libre Baskerville" pitchFamily="34" charset="-122"/>
                <a:cs typeface="Libre Baskerville" pitchFamily="34" charset="-120"/>
              </a:rPr>
              <a:t>Rozšířit možnosti</a:t>
            </a:r>
            <a:endParaRPr lang="en-US" sz="2200" dirty="0"/>
          </a:p>
        </p:txBody>
      </p:sp>
      <p:sp>
        <p:nvSpPr>
          <p:cNvPr id="9" name="Text 6"/>
          <p:cNvSpPr/>
          <p:nvPr/>
        </p:nvSpPr>
        <p:spPr>
          <a:xfrm>
            <a:off x="7130534" y="4226719"/>
            <a:ext cx="6706076" cy="725805"/>
          </a:xfrm>
          <a:prstGeom prst="rect">
            <a:avLst/>
          </a:prstGeom>
          <a:noFill/>
          <a:ln/>
        </p:spPr>
        <p:txBody>
          <a:bodyPr wrap="square" lIns="0" tIns="0" rIns="0" bIns="0" rtlCol="0" anchor="t"/>
          <a:lstStyle/>
          <a:p>
            <a:pPr algn="l" indent="0" marL="0">
              <a:lnSpc>
                <a:spcPts val="2850"/>
              </a:lnSpc>
              <a:buNone/>
            </a:pPr>
            <a:r>
              <a:rPr lang="en-US" sz="1750" dirty="0">
                <a:solidFill>
                  <a:srgbClr val="454240"/>
                </a:solidFill>
                <a:latin typeface="DM Sans" pitchFamily="34" charset="0"/>
                <a:ea typeface="DM Sans" pitchFamily="34" charset="-122"/>
                <a:cs typeface="DM Sans" pitchFamily="34" charset="-120"/>
              </a:rPr>
              <a:t>Víceleté granty pro stabilní projekty. Podpora mezigeneračního předávání znalostí.</a:t>
            </a:r>
            <a:endParaRPr lang="en-US" sz="1750" dirty="0"/>
          </a:p>
        </p:txBody>
      </p:sp>
      <p:sp>
        <p:nvSpPr>
          <p:cNvPr id="10" name="Shape 7"/>
          <p:cNvSpPr/>
          <p:nvPr/>
        </p:nvSpPr>
        <p:spPr>
          <a:xfrm>
            <a:off x="6960632" y="5179338"/>
            <a:ext cx="170021" cy="1216223"/>
          </a:xfrm>
          <a:prstGeom prst="roundRect">
            <a:avLst>
              <a:gd name="adj" fmla="val 56033"/>
            </a:avLst>
          </a:prstGeom>
          <a:solidFill>
            <a:srgbClr val="F7EDD4"/>
          </a:solidFill>
          <a:ln w="7620">
            <a:solidFill>
              <a:srgbClr val="DDD3BA"/>
            </a:solidFill>
            <a:prstDash val="solid"/>
          </a:ln>
        </p:spPr>
      </p:sp>
      <p:sp>
        <p:nvSpPr>
          <p:cNvPr id="11" name="Text 8"/>
          <p:cNvSpPr/>
          <p:nvPr/>
        </p:nvSpPr>
        <p:spPr>
          <a:xfrm>
            <a:off x="7470815" y="5179338"/>
            <a:ext cx="2835235" cy="354330"/>
          </a:xfrm>
          <a:prstGeom prst="rect">
            <a:avLst/>
          </a:prstGeom>
          <a:noFill/>
          <a:ln/>
        </p:spPr>
        <p:txBody>
          <a:bodyPr wrap="none" lIns="0" tIns="0" rIns="0" bIns="0" rtlCol="0" anchor="t"/>
          <a:lstStyle/>
          <a:p>
            <a:pPr algn="l" indent="0" marL="0">
              <a:lnSpc>
                <a:spcPts val="2750"/>
              </a:lnSpc>
              <a:buNone/>
            </a:pPr>
            <a:r>
              <a:rPr lang="en-US" sz="2200" dirty="0">
                <a:solidFill>
                  <a:srgbClr val="454240"/>
                </a:solidFill>
                <a:latin typeface="Libre Baskerville" pitchFamily="34" charset="0"/>
                <a:ea typeface="Libre Baskerville" pitchFamily="34" charset="-122"/>
                <a:cs typeface="Libre Baskerville" pitchFamily="34" charset="-120"/>
              </a:rPr>
              <a:t>Aktivní zapojení</a:t>
            </a:r>
            <a:endParaRPr lang="en-US" sz="2200" dirty="0"/>
          </a:p>
        </p:txBody>
      </p:sp>
      <p:sp>
        <p:nvSpPr>
          <p:cNvPr id="12" name="Text 9"/>
          <p:cNvSpPr/>
          <p:nvPr/>
        </p:nvSpPr>
        <p:spPr>
          <a:xfrm>
            <a:off x="7470815" y="5669756"/>
            <a:ext cx="6365796" cy="725805"/>
          </a:xfrm>
          <a:prstGeom prst="rect">
            <a:avLst/>
          </a:prstGeom>
          <a:noFill/>
          <a:ln/>
        </p:spPr>
        <p:txBody>
          <a:bodyPr wrap="square" lIns="0" tIns="0" rIns="0" bIns="0" rtlCol="0" anchor="t"/>
          <a:lstStyle/>
          <a:p>
            <a:pPr algn="l" indent="0" marL="0">
              <a:lnSpc>
                <a:spcPts val="2850"/>
              </a:lnSpc>
              <a:buNone/>
            </a:pPr>
            <a:r>
              <a:rPr lang="en-US" sz="1750" dirty="0">
                <a:solidFill>
                  <a:srgbClr val="454240"/>
                </a:solidFill>
                <a:latin typeface="DM Sans" pitchFamily="34" charset="0"/>
                <a:ea typeface="DM Sans" pitchFamily="34" charset="-122"/>
                <a:cs typeface="DM Sans" pitchFamily="34" charset="-120"/>
              </a:rPr>
              <a:t>Podpora účasti na kulturních akcích. Podpora dobrovolnictví. Sdílení místních tradic.</a:t>
            </a:r>
            <a:endParaRPr lang="en-US" sz="175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sp>
        <p:nvSpPr>
          <p:cNvPr id="2" name="Text 0"/>
          <p:cNvSpPr/>
          <p:nvPr/>
        </p:nvSpPr>
        <p:spPr>
          <a:xfrm>
            <a:off x="793790" y="947976"/>
            <a:ext cx="9120426" cy="708779"/>
          </a:xfrm>
          <a:prstGeom prst="rect">
            <a:avLst/>
          </a:prstGeom>
          <a:noFill/>
          <a:ln/>
        </p:spPr>
        <p:txBody>
          <a:bodyPr wrap="none" lIns="0" tIns="0" rIns="0" bIns="0" rtlCol="0" anchor="t"/>
          <a:lstStyle/>
          <a:p>
            <a:pPr algn="l" indent="0" marL="0">
              <a:lnSpc>
                <a:spcPts val="5550"/>
              </a:lnSpc>
              <a:buNone/>
            </a:pPr>
            <a:r>
              <a:rPr lang="en-US" sz="4450" dirty="0">
                <a:solidFill>
                  <a:srgbClr val="5C4E3D"/>
                </a:solidFill>
                <a:latin typeface="Libre Baskerville" pitchFamily="34" charset="0"/>
                <a:ea typeface="Libre Baskerville" pitchFamily="34" charset="-122"/>
                <a:cs typeface="Libre Baskerville" pitchFamily="34" charset="-120"/>
              </a:rPr>
              <a:t>Typy podpory spolků ve městě </a:t>
            </a:r>
            <a:endParaRPr lang="en-US" sz="4450" dirty="0"/>
          </a:p>
        </p:txBody>
      </p:sp>
      <p:sp>
        <p:nvSpPr>
          <p:cNvPr id="3" name="Text 1"/>
          <p:cNvSpPr/>
          <p:nvPr/>
        </p:nvSpPr>
        <p:spPr>
          <a:xfrm>
            <a:off x="793790" y="2110383"/>
            <a:ext cx="13042821" cy="362903"/>
          </a:xfrm>
          <a:prstGeom prst="rect">
            <a:avLst/>
          </a:prstGeom>
          <a:noFill/>
          <a:ln/>
        </p:spPr>
        <p:txBody>
          <a:bodyPr wrap="none" lIns="0" tIns="0" rIns="0" bIns="0" rtlCol="0" anchor="t"/>
          <a:lstStyle/>
          <a:p>
            <a:pPr algn="l" indent="0" marL="0">
              <a:lnSpc>
                <a:spcPts val="2850"/>
              </a:lnSpc>
              <a:buNone/>
            </a:pPr>
            <a:r>
              <a:rPr lang="en-US" sz="1750" dirty="0">
                <a:solidFill>
                  <a:srgbClr val="454240"/>
                </a:solidFill>
                <a:latin typeface="DM Sans" pitchFamily="34" charset="0"/>
                <a:ea typeface="DM Sans" pitchFamily="34" charset="-122"/>
                <a:cs typeface="DM Sans" pitchFamily="34" charset="-120"/>
              </a:rPr>
              <a:t>Město podporuje místní spolky a organizace třemi hlavními způsoby </a:t>
            </a:r>
            <a:endParaRPr lang="en-US" sz="1750" dirty="0"/>
          </a:p>
        </p:txBody>
      </p:sp>
      <p:sp>
        <p:nvSpPr>
          <p:cNvPr id="4" name="Text 2"/>
          <p:cNvSpPr/>
          <p:nvPr/>
        </p:nvSpPr>
        <p:spPr>
          <a:xfrm>
            <a:off x="793790" y="2728436"/>
            <a:ext cx="13042821" cy="362903"/>
          </a:xfrm>
          <a:prstGeom prst="rect">
            <a:avLst/>
          </a:prstGeom>
          <a:noFill/>
          <a:ln/>
        </p:spPr>
        <p:txBody>
          <a:bodyPr wrap="none" lIns="0" tIns="0" rIns="0" bIns="0" rtlCol="0" anchor="t"/>
          <a:lstStyle/>
          <a:p>
            <a:pPr algn="l" marL="342900" indent="-342900">
              <a:lnSpc>
                <a:spcPts val="2850"/>
              </a:lnSpc>
              <a:buSzPct val="100000"/>
              <a:buChar char="•"/>
            </a:pPr>
            <a:r>
              <a:rPr lang="en-US" sz="1750" u="sng" dirty="0">
                <a:solidFill>
                  <a:srgbClr val="F44444"/>
                </a:solidFill>
                <a:latin typeface="DM Sans" pitchFamily="34" charset="0"/>
                <a:ea typeface="DM Sans" pitchFamily="34" charset="-122"/>
                <a:cs typeface="DM Sans" pitchFamily="34" charset="-120"/>
              </a:rPr>
              <a:t>příspěvkem ad hoc</a:t>
            </a:r>
            <a:pPr algn="l" indent="0" marL="0">
              <a:lnSpc>
                <a:spcPts val="2850"/>
              </a:lnSpc>
              <a:buNone/>
            </a:pPr>
            <a:r>
              <a:rPr lang="en-US" sz="1750" u="sng" dirty="0">
                <a:solidFill>
                  <a:srgbClr val="454240"/>
                </a:solidFill>
                <a:latin typeface="DM Sans" pitchFamily="34" charset="0"/>
                <a:ea typeface="DM Sans" pitchFamily="34" charset="-122"/>
                <a:cs typeface="DM Sans" pitchFamily="34" charset="-120"/>
              </a:rPr>
              <a:t> </a:t>
            </a:r>
            <a:endParaRPr lang="en-US" sz="1750" dirty="0"/>
          </a:p>
        </p:txBody>
      </p:sp>
      <p:sp>
        <p:nvSpPr>
          <p:cNvPr id="5" name="Text 3"/>
          <p:cNvSpPr/>
          <p:nvPr/>
        </p:nvSpPr>
        <p:spPr>
          <a:xfrm>
            <a:off x="793790" y="3170634"/>
            <a:ext cx="13042821" cy="362903"/>
          </a:xfrm>
          <a:prstGeom prst="rect">
            <a:avLst/>
          </a:prstGeom>
          <a:noFill/>
          <a:ln/>
        </p:spPr>
        <p:txBody>
          <a:bodyPr wrap="none" lIns="0" tIns="0" rIns="0" bIns="0" rtlCol="0" anchor="t"/>
          <a:lstStyle/>
          <a:p>
            <a:pPr algn="l" marL="342900" indent="-342900">
              <a:lnSpc>
                <a:spcPts val="2850"/>
              </a:lnSpc>
              <a:buSzPct val="100000"/>
              <a:buChar char="•"/>
            </a:pPr>
            <a:r>
              <a:rPr lang="en-US" sz="1750" u="sng" dirty="0">
                <a:solidFill>
                  <a:srgbClr val="5CC97B"/>
                </a:solidFill>
                <a:latin typeface="DM Sans" pitchFamily="34" charset="0"/>
                <a:ea typeface="DM Sans" pitchFamily="34" charset="-122"/>
                <a:cs typeface="DM Sans" pitchFamily="34" charset="-120"/>
              </a:rPr>
              <a:t>granty z grantového fondu</a:t>
            </a:r>
            <a:pPr algn="l" indent="0" marL="0">
              <a:lnSpc>
                <a:spcPts val="2850"/>
              </a:lnSpc>
              <a:buNone/>
            </a:pPr>
            <a:r>
              <a:rPr lang="en-US" sz="1750" u="sng" dirty="0">
                <a:solidFill>
                  <a:srgbClr val="454240"/>
                </a:solidFill>
                <a:latin typeface="DM Sans" pitchFamily="34" charset="0"/>
                <a:ea typeface="DM Sans" pitchFamily="34" charset="-122"/>
                <a:cs typeface="DM Sans" pitchFamily="34" charset="-120"/>
              </a:rPr>
              <a:t> </a:t>
            </a:r>
            <a:endParaRPr lang="en-US" sz="1750" dirty="0"/>
          </a:p>
        </p:txBody>
      </p:sp>
      <p:sp>
        <p:nvSpPr>
          <p:cNvPr id="6" name="Text 4"/>
          <p:cNvSpPr/>
          <p:nvPr/>
        </p:nvSpPr>
        <p:spPr>
          <a:xfrm>
            <a:off x="793790" y="3612833"/>
            <a:ext cx="13042821" cy="362903"/>
          </a:xfrm>
          <a:prstGeom prst="rect">
            <a:avLst/>
          </a:prstGeom>
          <a:noFill/>
          <a:ln/>
        </p:spPr>
        <p:txBody>
          <a:bodyPr wrap="none" lIns="0" tIns="0" rIns="0" bIns="0" rtlCol="0" anchor="t"/>
          <a:lstStyle/>
          <a:p>
            <a:pPr algn="l" marL="342900" indent="-342900">
              <a:lnSpc>
                <a:spcPts val="2850"/>
              </a:lnSpc>
              <a:buSzPct val="100000"/>
              <a:buChar char="•"/>
            </a:pPr>
            <a:r>
              <a:rPr lang="en-US" sz="1750" u="sng" dirty="0">
                <a:solidFill>
                  <a:srgbClr val="5E98F1"/>
                </a:solidFill>
                <a:latin typeface="DM Sans" pitchFamily="34" charset="0"/>
                <a:ea typeface="DM Sans" pitchFamily="34" charset="-122"/>
                <a:cs typeface="DM Sans" pitchFamily="34" charset="-120"/>
              </a:rPr>
              <a:t>pravidelnými příspěvky</a:t>
            </a:r>
            <a:endParaRPr lang="en-US" sz="1750" dirty="0"/>
          </a:p>
        </p:txBody>
      </p:sp>
      <p:sp>
        <p:nvSpPr>
          <p:cNvPr id="7" name="Text 5"/>
          <p:cNvSpPr/>
          <p:nvPr/>
        </p:nvSpPr>
        <p:spPr>
          <a:xfrm>
            <a:off x="793790" y="4230886"/>
            <a:ext cx="13042821" cy="1088708"/>
          </a:xfrm>
          <a:prstGeom prst="rect">
            <a:avLst/>
          </a:prstGeom>
          <a:noFill/>
          <a:ln/>
        </p:spPr>
        <p:txBody>
          <a:bodyPr wrap="square" lIns="0" tIns="0" rIns="0" bIns="0" rtlCol="0" anchor="t"/>
          <a:lstStyle/>
          <a:p>
            <a:pPr algn="l" indent="0" marL="0">
              <a:lnSpc>
                <a:spcPts val="2850"/>
              </a:lnSpc>
              <a:buNone/>
            </a:pPr>
            <a:r>
              <a:rPr lang="en-US" sz="1750" dirty="0">
                <a:solidFill>
                  <a:srgbClr val="F44444"/>
                </a:solidFill>
                <a:latin typeface="DM Sans" pitchFamily="34" charset="0"/>
                <a:ea typeface="DM Sans" pitchFamily="34" charset="-122"/>
                <a:cs typeface="DM Sans" pitchFamily="34" charset="-120"/>
              </a:rPr>
              <a:t>Příspěvky ad hoc</a:t>
            </a:r>
            <a:pPr algn="l" indent="0" marL="0">
              <a:lnSpc>
                <a:spcPts val="2850"/>
              </a:lnSpc>
              <a:buNone/>
            </a:pPr>
            <a:r>
              <a:rPr lang="en-US" sz="1750" dirty="0">
                <a:solidFill>
                  <a:srgbClr val="454240"/>
                </a:solidFill>
                <a:latin typeface="DM Sans" pitchFamily="34" charset="0"/>
                <a:ea typeface="DM Sans" pitchFamily="34" charset="-122"/>
                <a:cs typeface="DM Sans" pitchFamily="34" charset="-120"/>
              </a:rPr>
              <a:t> jsou zpravidla příspěvky na jednorázové velké akce, které by bez účasti města nebylo možné uspořádat a jejichž náklady jsou tak velké, že by neúměrně zatížily grantový fond a v případě jejich financování z grantového fondu by byl podstatně omezen přístup dalších spolků ke grantům. </a:t>
            </a:r>
            <a:endParaRPr lang="en-US" sz="1750" dirty="0"/>
          </a:p>
        </p:txBody>
      </p:sp>
      <p:sp>
        <p:nvSpPr>
          <p:cNvPr id="8" name="Text 6"/>
          <p:cNvSpPr/>
          <p:nvPr/>
        </p:nvSpPr>
        <p:spPr>
          <a:xfrm>
            <a:off x="793790" y="5574744"/>
            <a:ext cx="13042821" cy="362903"/>
          </a:xfrm>
          <a:prstGeom prst="rect">
            <a:avLst/>
          </a:prstGeom>
          <a:noFill/>
          <a:ln/>
        </p:spPr>
        <p:txBody>
          <a:bodyPr wrap="none" lIns="0" tIns="0" rIns="0" bIns="0" rtlCol="0" anchor="t"/>
          <a:lstStyle/>
          <a:p>
            <a:pPr algn="l" indent="0" marL="0">
              <a:lnSpc>
                <a:spcPts val="2850"/>
              </a:lnSpc>
              <a:buNone/>
            </a:pPr>
            <a:r>
              <a:rPr lang="en-US" sz="1750" dirty="0">
                <a:solidFill>
                  <a:srgbClr val="454240"/>
                </a:solidFill>
                <a:latin typeface="DM Sans" pitchFamily="34" charset="0"/>
                <a:ea typeface="DM Sans" pitchFamily="34" charset="-122"/>
                <a:cs typeface="DM Sans" pitchFamily="34" charset="-120"/>
              </a:rPr>
              <a:t>O jednorázových příspěvcích rozhoduje rada města na žádost spolku, který akci pořádá.</a:t>
            </a:r>
            <a:endParaRPr lang="en-US" sz="1750" dirty="0"/>
          </a:p>
        </p:txBody>
      </p:sp>
      <p:sp>
        <p:nvSpPr>
          <p:cNvPr id="9" name="Text 7"/>
          <p:cNvSpPr/>
          <p:nvPr/>
        </p:nvSpPr>
        <p:spPr>
          <a:xfrm>
            <a:off x="793790" y="6192798"/>
            <a:ext cx="13042821" cy="1088708"/>
          </a:xfrm>
          <a:prstGeom prst="rect">
            <a:avLst/>
          </a:prstGeom>
          <a:noFill/>
          <a:ln/>
        </p:spPr>
        <p:txBody>
          <a:bodyPr wrap="square" lIns="0" tIns="0" rIns="0" bIns="0" rtlCol="0" anchor="t"/>
          <a:lstStyle/>
          <a:p>
            <a:pPr algn="l" indent="0" marL="0">
              <a:lnSpc>
                <a:spcPts val="2850"/>
              </a:lnSpc>
              <a:buNone/>
            </a:pPr>
            <a:r>
              <a:rPr lang="en-US" sz="1750" dirty="0">
                <a:solidFill>
                  <a:srgbClr val="454240"/>
                </a:solidFill>
                <a:latin typeface="DM Sans" pitchFamily="34" charset="0"/>
                <a:ea typeface="DM Sans" pitchFamily="34" charset="-122"/>
                <a:cs typeface="DM Sans" pitchFamily="34" charset="-120"/>
              </a:rPr>
              <a:t>Příklady jednorázových akcí podpořených v minulých letech: Oslavy 100 let republiky v roce 2018, Oslavy 100 let loutkové scény ve Vysokém nad Jizerou 2024. Pořadatelem obou akcí byl Divadelní spolek Krakonoš, příspěvek města na každou z akcí činil 50 tisíc korun.</a:t>
            </a:r>
            <a:endParaRPr lang="en-US" sz="175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5486400" cy="8229600"/>
          </a:xfrm>
          <a:prstGeom prst="rect">
            <a:avLst/>
          </a:prstGeom>
        </p:spPr>
      </p:pic>
      <p:sp>
        <p:nvSpPr>
          <p:cNvPr id="3" name="Text 0"/>
          <p:cNvSpPr/>
          <p:nvPr/>
        </p:nvSpPr>
        <p:spPr>
          <a:xfrm>
            <a:off x="6147078" y="659487"/>
            <a:ext cx="6100524" cy="589955"/>
          </a:xfrm>
          <a:prstGeom prst="rect">
            <a:avLst/>
          </a:prstGeom>
          <a:noFill/>
          <a:ln/>
        </p:spPr>
        <p:txBody>
          <a:bodyPr wrap="none" lIns="0" tIns="0" rIns="0" bIns="0" rtlCol="0" anchor="t"/>
          <a:lstStyle/>
          <a:p>
            <a:pPr algn="l" indent="0" marL="0">
              <a:lnSpc>
                <a:spcPts val="4600"/>
              </a:lnSpc>
              <a:buNone/>
            </a:pPr>
            <a:r>
              <a:rPr lang="en-US" sz="3700" dirty="0">
                <a:solidFill>
                  <a:srgbClr val="1F7135"/>
                </a:solidFill>
                <a:latin typeface="Libre Baskerville" pitchFamily="34" charset="0"/>
                <a:ea typeface="Libre Baskerville" pitchFamily="34" charset="-122"/>
                <a:cs typeface="Libre Baskerville" pitchFamily="34" charset="-120"/>
              </a:rPr>
              <a:t>Grantový program města</a:t>
            </a:r>
            <a:endParaRPr lang="en-US" sz="3700" dirty="0"/>
          </a:p>
        </p:txBody>
      </p:sp>
      <p:sp>
        <p:nvSpPr>
          <p:cNvPr id="4" name="Shape 1"/>
          <p:cNvSpPr/>
          <p:nvPr/>
        </p:nvSpPr>
        <p:spPr>
          <a:xfrm>
            <a:off x="6147078" y="1532573"/>
            <a:ext cx="3817025" cy="2811066"/>
          </a:xfrm>
          <a:prstGeom prst="roundRect">
            <a:avLst>
              <a:gd name="adj" fmla="val 2821"/>
            </a:avLst>
          </a:prstGeom>
          <a:solidFill>
            <a:srgbClr val="F7EDD4"/>
          </a:solidFill>
          <a:ln w="7620">
            <a:solidFill>
              <a:srgbClr val="DDD3BA"/>
            </a:solidFill>
            <a:prstDash val="solid"/>
          </a:ln>
        </p:spPr>
      </p:sp>
      <p:sp>
        <p:nvSpPr>
          <p:cNvPr id="5" name="Text 2"/>
          <p:cNvSpPr/>
          <p:nvPr/>
        </p:nvSpPr>
        <p:spPr>
          <a:xfrm>
            <a:off x="6343412" y="1728907"/>
            <a:ext cx="2359819" cy="294918"/>
          </a:xfrm>
          <a:prstGeom prst="rect">
            <a:avLst/>
          </a:prstGeom>
          <a:noFill/>
          <a:ln/>
        </p:spPr>
        <p:txBody>
          <a:bodyPr wrap="none" lIns="0" tIns="0" rIns="0" bIns="0" rtlCol="0" anchor="t"/>
          <a:lstStyle/>
          <a:p>
            <a:pPr algn="l" indent="0" marL="0">
              <a:lnSpc>
                <a:spcPts val="2300"/>
              </a:lnSpc>
              <a:buNone/>
            </a:pPr>
            <a:r>
              <a:rPr lang="en-US" sz="1850" dirty="0">
                <a:solidFill>
                  <a:srgbClr val="454240"/>
                </a:solidFill>
                <a:latin typeface="Libre Baskerville" pitchFamily="34" charset="0"/>
                <a:ea typeface="Libre Baskerville" pitchFamily="34" charset="-122"/>
                <a:cs typeface="Libre Baskerville" pitchFamily="34" charset="-120"/>
              </a:rPr>
              <a:t>Cíle programu</a:t>
            </a:r>
            <a:endParaRPr lang="en-US" sz="1850" dirty="0"/>
          </a:p>
        </p:txBody>
      </p:sp>
      <p:sp>
        <p:nvSpPr>
          <p:cNvPr id="6" name="Text 3"/>
          <p:cNvSpPr/>
          <p:nvPr/>
        </p:nvSpPr>
        <p:spPr>
          <a:xfrm>
            <a:off x="6343412" y="2137053"/>
            <a:ext cx="3424357" cy="604123"/>
          </a:xfrm>
          <a:prstGeom prst="rect">
            <a:avLst/>
          </a:prstGeom>
          <a:noFill/>
          <a:ln/>
        </p:spPr>
        <p:txBody>
          <a:bodyPr wrap="square" lIns="0" tIns="0" rIns="0" bIns="0" rtlCol="0" anchor="t"/>
          <a:lstStyle/>
          <a:p>
            <a:pPr algn="l" marL="342900" indent="-342900">
              <a:lnSpc>
                <a:spcPts val="2350"/>
              </a:lnSpc>
              <a:buSzPct val="100000"/>
              <a:buChar char="•"/>
            </a:pPr>
            <a:r>
              <a:rPr lang="en-US" sz="1450" dirty="0">
                <a:solidFill>
                  <a:srgbClr val="454240"/>
                </a:solidFill>
                <a:latin typeface="DM Sans" pitchFamily="34" charset="0"/>
                <a:ea typeface="DM Sans" pitchFamily="34" charset="-122"/>
                <a:cs typeface="DM Sans" pitchFamily="34" charset="-120"/>
              </a:rPr>
              <a:t>Podpora rozmanitosti spolkového života</a:t>
            </a:r>
            <a:endParaRPr lang="en-US" sz="1450" dirty="0"/>
          </a:p>
        </p:txBody>
      </p:sp>
      <p:sp>
        <p:nvSpPr>
          <p:cNvPr id="7" name="Text 4"/>
          <p:cNvSpPr/>
          <p:nvPr/>
        </p:nvSpPr>
        <p:spPr>
          <a:xfrm>
            <a:off x="6343412" y="2807137"/>
            <a:ext cx="3424357" cy="302062"/>
          </a:xfrm>
          <a:prstGeom prst="rect">
            <a:avLst/>
          </a:prstGeom>
          <a:noFill/>
          <a:ln/>
        </p:spPr>
        <p:txBody>
          <a:bodyPr wrap="none" lIns="0" tIns="0" rIns="0" bIns="0" rtlCol="0" anchor="t"/>
          <a:lstStyle/>
          <a:p>
            <a:pPr algn="l" marL="342900" indent="-342900">
              <a:lnSpc>
                <a:spcPts val="2350"/>
              </a:lnSpc>
              <a:buSzPct val="100000"/>
              <a:buChar char="•"/>
            </a:pPr>
            <a:r>
              <a:rPr lang="en-US" sz="1450" dirty="0">
                <a:solidFill>
                  <a:srgbClr val="454240"/>
                </a:solidFill>
                <a:latin typeface="DM Sans" pitchFamily="34" charset="0"/>
                <a:ea typeface="DM Sans" pitchFamily="34" charset="-122"/>
                <a:cs typeface="DM Sans" pitchFamily="34" charset="-120"/>
              </a:rPr>
              <a:t>Zachování kulturního dědictví </a:t>
            </a:r>
            <a:endParaRPr lang="en-US" sz="1450" dirty="0"/>
          </a:p>
        </p:txBody>
      </p:sp>
      <p:sp>
        <p:nvSpPr>
          <p:cNvPr id="8" name="Text 5"/>
          <p:cNvSpPr/>
          <p:nvPr/>
        </p:nvSpPr>
        <p:spPr>
          <a:xfrm>
            <a:off x="6343412" y="3175159"/>
            <a:ext cx="3424357" cy="302062"/>
          </a:xfrm>
          <a:prstGeom prst="rect">
            <a:avLst/>
          </a:prstGeom>
          <a:noFill/>
          <a:ln/>
        </p:spPr>
        <p:txBody>
          <a:bodyPr wrap="none" lIns="0" tIns="0" rIns="0" bIns="0" rtlCol="0" anchor="t"/>
          <a:lstStyle/>
          <a:p>
            <a:pPr algn="l" marL="342900" indent="-342900">
              <a:lnSpc>
                <a:spcPts val="2350"/>
              </a:lnSpc>
              <a:buSzPct val="100000"/>
              <a:buChar char="•"/>
            </a:pPr>
            <a:r>
              <a:rPr lang="en-US" sz="1450" dirty="0">
                <a:solidFill>
                  <a:srgbClr val="454240"/>
                </a:solidFill>
                <a:latin typeface="DM Sans" pitchFamily="34" charset="0"/>
                <a:ea typeface="DM Sans" pitchFamily="34" charset="-122"/>
                <a:cs typeface="DM Sans" pitchFamily="34" charset="-120"/>
              </a:rPr>
              <a:t>Zapojení všech věkových skupin </a:t>
            </a:r>
            <a:endParaRPr lang="en-US" sz="1450" dirty="0"/>
          </a:p>
        </p:txBody>
      </p:sp>
      <p:sp>
        <p:nvSpPr>
          <p:cNvPr id="9" name="Text 6"/>
          <p:cNvSpPr/>
          <p:nvPr/>
        </p:nvSpPr>
        <p:spPr>
          <a:xfrm>
            <a:off x="6343412" y="3543181"/>
            <a:ext cx="3424357" cy="604123"/>
          </a:xfrm>
          <a:prstGeom prst="rect">
            <a:avLst/>
          </a:prstGeom>
          <a:noFill/>
          <a:ln/>
        </p:spPr>
        <p:txBody>
          <a:bodyPr wrap="square" lIns="0" tIns="0" rIns="0" bIns="0" rtlCol="0" anchor="t"/>
          <a:lstStyle/>
          <a:p>
            <a:pPr algn="l" marL="342900" indent="-342900">
              <a:lnSpc>
                <a:spcPts val="2350"/>
              </a:lnSpc>
              <a:buSzPct val="100000"/>
              <a:buChar char="•"/>
            </a:pPr>
            <a:r>
              <a:rPr lang="en-US" sz="1450" dirty="0">
                <a:solidFill>
                  <a:srgbClr val="454240"/>
                </a:solidFill>
                <a:latin typeface="DM Sans" pitchFamily="34" charset="0"/>
                <a:ea typeface="DM Sans" pitchFamily="34" charset="-122"/>
                <a:cs typeface="DM Sans" pitchFamily="34" charset="-120"/>
              </a:rPr>
              <a:t>Podpora finanční soběstačnosti spolků</a:t>
            </a:r>
            <a:endParaRPr lang="en-US" sz="1450" dirty="0"/>
          </a:p>
        </p:txBody>
      </p:sp>
      <p:sp>
        <p:nvSpPr>
          <p:cNvPr id="10" name="Shape 7"/>
          <p:cNvSpPr/>
          <p:nvPr/>
        </p:nvSpPr>
        <p:spPr>
          <a:xfrm>
            <a:off x="10152817" y="1532573"/>
            <a:ext cx="3817025" cy="2811066"/>
          </a:xfrm>
          <a:prstGeom prst="roundRect">
            <a:avLst>
              <a:gd name="adj" fmla="val 2821"/>
            </a:avLst>
          </a:prstGeom>
          <a:solidFill>
            <a:srgbClr val="F7EDD4"/>
          </a:solidFill>
          <a:ln w="7620">
            <a:solidFill>
              <a:srgbClr val="DDD3BA"/>
            </a:solidFill>
            <a:prstDash val="solid"/>
          </a:ln>
        </p:spPr>
      </p:sp>
      <p:sp>
        <p:nvSpPr>
          <p:cNvPr id="11" name="Text 8"/>
          <p:cNvSpPr/>
          <p:nvPr/>
        </p:nvSpPr>
        <p:spPr>
          <a:xfrm>
            <a:off x="10349151" y="1728907"/>
            <a:ext cx="2372320" cy="294918"/>
          </a:xfrm>
          <a:prstGeom prst="rect">
            <a:avLst/>
          </a:prstGeom>
          <a:noFill/>
          <a:ln/>
        </p:spPr>
        <p:txBody>
          <a:bodyPr wrap="none" lIns="0" tIns="0" rIns="0" bIns="0" rtlCol="0" anchor="t"/>
          <a:lstStyle/>
          <a:p>
            <a:pPr algn="l" indent="0" marL="0">
              <a:lnSpc>
                <a:spcPts val="2300"/>
              </a:lnSpc>
              <a:buNone/>
            </a:pPr>
            <a:r>
              <a:rPr lang="en-US" sz="1850" dirty="0">
                <a:solidFill>
                  <a:srgbClr val="454240"/>
                </a:solidFill>
                <a:latin typeface="Libre Baskerville" pitchFamily="34" charset="0"/>
                <a:ea typeface="Libre Baskerville" pitchFamily="34" charset="-122"/>
                <a:cs typeface="Libre Baskerville" pitchFamily="34" charset="-120"/>
              </a:rPr>
              <a:t>Podmínky podpory</a:t>
            </a:r>
            <a:endParaRPr lang="en-US" sz="1850" dirty="0"/>
          </a:p>
        </p:txBody>
      </p:sp>
      <p:sp>
        <p:nvSpPr>
          <p:cNvPr id="12" name="Text 9"/>
          <p:cNvSpPr/>
          <p:nvPr/>
        </p:nvSpPr>
        <p:spPr>
          <a:xfrm>
            <a:off x="10349151" y="2137053"/>
            <a:ext cx="3424357" cy="302062"/>
          </a:xfrm>
          <a:prstGeom prst="rect">
            <a:avLst/>
          </a:prstGeom>
          <a:noFill/>
          <a:ln/>
        </p:spPr>
        <p:txBody>
          <a:bodyPr wrap="none" lIns="0" tIns="0" rIns="0" bIns="0" rtlCol="0" anchor="t"/>
          <a:lstStyle/>
          <a:p>
            <a:pPr algn="l" marL="342900" indent="-342900">
              <a:lnSpc>
                <a:spcPts val="2350"/>
              </a:lnSpc>
              <a:buSzPct val="100000"/>
              <a:buChar char="•"/>
            </a:pPr>
            <a:r>
              <a:rPr lang="en-US" sz="1450" dirty="0">
                <a:solidFill>
                  <a:srgbClr val="454240"/>
                </a:solidFill>
                <a:latin typeface="DM Sans" pitchFamily="34" charset="0"/>
                <a:ea typeface="DM Sans" pitchFamily="34" charset="-122"/>
                <a:cs typeface="DM Sans" pitchFamily="34" charset="-120"/>
              </a:rPr>
              <a:t>Aktivní činnost v regionu. </a:t>
            </a:r>
            <a:endParaRPr lang="en-US" sz="1450" dirty="0"/>
          </a:p>
        </p:txBody>
      </p:sp>
      <p:sp>
        <p:nvSpPr>
          <p:cNvPr id="13" name="Text 10"/>
          <p:cNvSpPr/>
          <p:nvPr/>
        </p:nvSpPr>
        <p:spPr>
          <a:xfrm>
            <a:off x="10349151" y="2505075"/>
            <a:ext cx="3424357" cy="302062"/>
          </a:xfrm>
          <a:prstGeom prst="rect">
            <a:avLst/>
          </a:prstGeom>
          <a:noFill/>
          <a:ln/>
        </p:spPr>
        <p:txBody>
          <a:bodyPr wrap="none" lIns="0" tIns="0" rIns="0" bIns="0" rtlCol="0" anchor="t"/>
          <a:lstStyle/>
          <a:p>
            <a:pPr algn="l" marL="342900" indent="-342900">
              <a:lnSpc>
                <a:spcPts val="2350"/>
              </a:lnSpc>
              <a:buSzPct val="100000"/>
              <a:buChar char="•"/>
            </a:pPr>
            <a:r>
              <a:rPr lang="en-US" sz="1450" dirty="0">
                <a:solidFill>
                  <a:srgbClr val="454240"/>
                </a:solidFill>
                <a:latin typeface="DM Sans" pitchFamily="34" charset="0"/>
                <a:ea typeface="DM Sans" pitchFamily="34" charset="-122"/>
                <a:cs typeface="DM Sans" pitchFamily="34" charset="-120"/>
              </a:rPr>
              <a:t>Transparentní hospodaření. </a:t>
            </a:r>
            <a:endParaRPr lang="en-US" sz="1450" dirty="0"/>
          </a:p>
        </p:txBody>
      </p:sp>
      <p:sp>
        <p:nvSpPr>
          <p:cNvPr id="14" name="Text 11"/>
          <p:cNvSpPr/>
          <p:nvPr/>
        </p:nvSpPr>
        <p:spPr>
          <a:xfrm>
            <a:off x="10349151" y="2873097"/>
            <a:ext cx="3424357" cy="604123"/>
          </a:xfrm>
          <a:prstGeom prst="rect">
            <a:avLst/>
          </a:prstGeom>
          <a:noFill/>
          <a:ln/>
        </p:spPr>
        <p:txBody>
          <a:bodyPr wrap="square" lIns="0" tIns="0" rIns="0" bIns="0" rtlCol="0" anchor="t"/>
          <a:lstStyle/>
          <a:p>
            <a:pPr algn="l" marL="342900" indent="-342900">
              <a:lnSpc>
                <a:spcPts val="2350"/>
              </a:lnSpc>
              <a:buSzPct val="100000"/>
              <a:buChar char="•"/>
            </a:pPr>
            <a:r>
              <a:rPr lang="en-US" sz="1450" dirty="0">
                <a:solidFill>
                  <a:srgbClr val="454240"/>
                </a:solidFill>
                <a:latin typeface="DM Sans" pitchFamily="34" charset="0"/>
                <a:ea typeface="DM Sans" pitchFamily="34" charset="-122"/>
                <a:cs typeface="DM Sans" pitchFamily="34" charset="-120"/>
              </a:rPr>
              <a:t>Dodržení formálních podmínek programu</a:t>
            </a:r>
            <a:endParaRPr lang="en-US" sz="1450" dirty="0"/>
          </a:p>
        </p:txBody>
      </p:sp>
      <p:sp>
        <p:nvSpPr>
          <p:cNvPr id="15" name="Shape 12"/>
          <p:cNvSpPr/>
          <p:nvPr/>
        </p:nvSpPr>
        <p:spPr>
          <a:xfrm>
            <a:off x="6147078" y="4532352"/>
            <a:ext cx="7822644" cy="1404938"/>
          </a:xfrm>
          <a:prstGeom prst="roundRect">
            <a:avLst>
              <a:gd name="adj" fmla="val 5644"/>
            </a:avLst>
          </a:prstGeom>
          <a:solidFill>
            <a:srgbClr val="F7EDD4"/>
          </a:solidFill>
          <a:ln w="7620">
            <a:solidFill>
              <a:srgbClr val="DDD3BA"/>
            </a:solidFill>
            <a:prstDash val="solid"/>
          </a:ln>
        </p:spPr>
      </p:sp>
      <p:sp>
        <p:nvSpPr>
          <p:cNvPr id="16" name="Text 13"/>
          <p:cNvSpPr/>
          <p:nvPr/>
        </p:nvSpPr>
        <p:spPr>
          <a:xfrm>
            <a:off x="6343412" y="4728686"/>
            <a:ext cx="2359819" cy="294918"/>
          </a:xfrm>
          <a:prstGeom prst="rect">
            <a:avLst/>
          </a:prstGeom>
          <a:noFill/>
          <a:ln/>
        </p:spPr>
        <p:txBody>
          <a:bodyPr wrap="none" lIns="0" tIns="0" rIns="0" bIns="0" rtlCol="0" anchor="t"/>
          <a:lstStyle/>
          <a:p>
            <a:pPr algn="l" indent="0" marL="0">
              <a:lnSpc>
                <a:spcPts val="2300"/>
              </a:lnSpc>
              <a:buNone/>
            </a:pPr>
            <a:r>
              <a:rPr lang="en-US" sz="1850" dirty="0">
                <a:solidFill>
                  <a:srgbClr val="454240"/>
                </a:solidFill>
                <a:latin typeface="Libre Baskerville" pitchFamily="34" charset="0"/>
                <a:ea typeface="Libre Baskerville" pitchFamily="34" charset="-122"/>
                <a:cs typeface="Libre Baskerville" pitchFamily="34" charset="-120"/>
              </a:rPr>
              <a:t>Výzvy a termíny</a:t>
            </a:r>
            <a:endParaRPr lang="en-US" sz="1850" dirty="0"/>
          </a:p>
        </p:txBody>
      </p:sp>
      <p:sp>
        <p:nvSpPr>
          <p:cNvPr id="17" name="Text 14"/>
          <p:cNvSpPr/>
          <p:nvPr/>
        </p:nvSpPr>
        <p:spPr>
          <a:xfrm>
            <a:off x="6343412" y="5136833"/>
            <a:ext cx="7429976" cy="604123"/>
          </a:xfrm>
          <a:prstGeom prst="rect">
            <a:avLst/>
          </a:prstGeom>
          <a:noFill/>
          <a:ln/>
        </p:spPr>
        <p:txBody>
          <a:bodyPr wrap="square" lIns="0" tIns="0" rIns="0" bIns="0" rtlCol="0" anchor="t"/>
          <a:lstStyle/>
          <a:p>
            <a:pPr algn="l" marL="342900" indent="-342900">
              <a:lnSpc>
                <a:spcPts val="2350"/>
              </a:lnSpc>
              <a:buSzPct val="100000"/>
              <a:buChar char="•"/>
            </a:pPr>
            <a:r>
              <a:rPr lang="en-US" sz="1450" dirty="0">
                <a:solidFill>
                  <a:srgbClr val="454240"/>
                </a:solidFill>
                <a:latin typeface="DM Sans" pitchFamily="34" charset="0"/>
                <a:ea typeface="DM Sans" pitchFamily="34" charset="-122"/>
                <a:cs typeface="DM Sans" pitchFamily="34" charset="-120"/>
              </a:rPr>
              <a:t>Dvě výzvy ročně. Uzávěrka prvního kola podávání žádostí zpravidla někdy na konci dubna, uzávěrka druhého kola žádostí zpravidla do konce června.</a:t>
            </a:r>
            <a:endParaRPr lang="en-US" sz="1450" dirty="0"/>
          </a:p>
        </p:txBody>
      </p:sp>
      <p:sp>
        <p:nvSpPr>
          <p:cNvPr id="18" name="Text 15"/>
          <p:cNvSpPr/>
          <p:nvPr/>
        </p:nvSpPr>
        <p:spPr>
          <a:xfrm>
            <a:off x="6147078" y="6149578"/>
            <a:ext cx="7822644" cy="604123"/>
          </a:xfrm>
          <a:prstGeom prst="rect">
            <a:avLst/>
          </a:prstGeom>
          <a:noFill/>
          <a:ln/>
        </p:spPr>
        <p:txBody>
          <a:bodyPr wrap="square" lIns="0" tIns="0" rIns="0" bIns="0" rtlCol="0" anchor="t"/>
          <a:lstStyle/>
          <a:p>
            <a:pPr algn="l" indent="0" marL="0">
              <a:lnSpc>
                <a:spcPts val="2350"/>
              </a:lnSpc>
              <a:buNone/>
            </a:pPr>
            <a:r>
              <a:rPr lang="en-US" sz="1450" dirty="0">
                <a:solidFill>
                  <a:srgbClr val="454240"/>
                </a:solidFill>
                <a:latin typeface="DM Sans" pitchFamily="34" charset="0"/>
                <a:ea typeface="DM Sans" pitchFamily="34" charset="-122"/>
                <a:cs typeface="DM Sans" pitchFamily="34" charset="-120"/>
              </a:rPr>
              <a:t>Částka určená rozpočtem města pro rozdělení v grantovém programu činí každoročně půl milionu korun.</a:t>
            </a:r>
            <a:endParaRPr lang="en-US" sz="1450" dirty="0"/>
          </a:p>
        </p:txBody>
      </p:sp>
      <p:sp>
        <p:nvSpPr>
          <p:cNvPr id="19" name="Text 16"/>
          <p:cNvSpPr/>
          <p:nvPr/>
        </p:nvSpPr>
        <p:spPr>
          <a:xfrm>
            <a:off x="6147078" y="6965990"/>
            <a:ext cx="7822644" cy="604123"/>
          </a:xfrm>
          <a:prstGeom prst="rect">
            <a:avLst/>
          </a:prstGeom>
          <a:noFill/>
          <a:ln/>
        </p:spPr>
        <p:txBody>
          <a:bodyPr wrap="square" lIns="0" tIns="0" rIns="0" bIns="0" rtlCol="0" anchor="t"/>
          <a:lstStyle/>
          <a:p>
            <a:pPr algn="l" indent="0" marL="0">
              <a:lnSpc>
                <a:spcPts val="2350"/>
              </a:lnSpc>
              <a:buNone/>
            </a:pPr>
            <a:r>
              <a:rPr lang="en-US" sz="1450" dirty="0">
                <a:solidFill>
                  <a:srgbClr val="454240"/>
                </a:solidFill>
                <a:latin typeface="DM Sans" pitchFamily="34" charset="0"/>
                <a:ea typeface="DM Sans" pitchFamily="34" charset="-122"/>
                <a:cs typeface="DM Sans" pitchFamily="34" charset="-120"/>
              </a:rPr>
              <a:t>Žádosti o grant vyhodnocuje grantová komise složená z městských zastupitelů, na návrh grantové komise pak o přidělení grantů rozhoduje rada města.</a:t>
            </a:r>
            <a:endParaRPr lang="en-US" sz="145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9144000" y="0"/>
            <a:ext cx="5486400" cy="8229600"/>
          </a:xfrm>
          <a:prstGeom prst="rect">
            <a:avLst/>
          </a:prstGeom>
        </p:spPr>
      </p:pic>
      <p:sp>
        <p:nvSpPr>
          <p:cNvPr id="3" name="Text 0"/>
          <p:cNvSpPr/>
          <p:nvPr/>
        </p:nvSpPr>
        <p:spPr>
          <a:xfrm>
            <a:off x="793790" y="1931789"/>
            <a:ext cx="5796796" cy="708779"/>
          </a:xfrm>
          <a:prstGeom prst="rect">
            <a:avLst/>
          </a:prstGeom>
          <a:noFill/>
          <a:ln/>
        </p:spPr>
        <p:txBody>
          <a:bodyPr wrap="none" lIns="0" tIns="0" rIns="0" bIns="0" rtlCol="0" anchor="t"/>
          <a:lstStyle/>
          <a:p>
            <a:pPr algn="l" indent="0" marL="0">
              <a:lnSpc>
                <a:spcPts val="5550"/>
              </a:lnSpc>
              <a:buNone/>
            </a:pPr>
            <a:r>
              <a:rPr lang="en-US" sz="4450" dirty="0">
                <a:solidFill>
                  <a:srgbClr val="5C4E3D"/>
                </a:solidFill>
                <a:latin typeface="Libre Baskerville" pitchFamily="34" charset="0"/>
                <a:ea typeface="Libre Baskerville" pitchFamily="34" charset="-122"/>
                <a:cs typeface="Libre Baskerville" pitchFamily="34" charset="-120"/>
              </a:rPr>
              <a:t>Žádost a vyúčtování</a:t>
            </a:r>
            <a:endParaRPr lang="en-US" sz="4450" dirty="0"/>
          </a:p>
        </p:txBody>
      </p:sp>
      <p:sp>
        <p:nvSpPr>
          <p:cNvPr id="4" name="Text 1"/>
          <p:cNvSpPr/>
          <p:nvPr/>
        </p:nvSpPr>
        <p:spPr>
          <a:xfrm>
            <a:off x="793790" y="2980730"/>
            <a:ext cx="7556421" cy="725805"/>
          </a:xfrm>
          <a:prstGeom prst="rect">
            <a:avLst/>
          </a:prstGeom>
          <a:noFill/>
          <a:ln/>
        </p:spPr>
        <p:txBody>
          <a:bodyPr wrap="square" lIns="0" tIns="0" rIns="0" bIns="0" rtlCol="0" anchor="t"/>
          <a:lstStyle/>
          <a:p>
            <a:pPr algn="l" marL="342900" indent="-342900">
              <a:lnSpc>
                <a:spcPts val="2850"/>
              </a:lnSpc>
              <a:buSzPct val="100000"/>
              <a:buChar char="•"/>
            </a:pPr>
            <a:r>
              <a:rPr lang="en-US" sz="1750" dirty="0">
                <a:solidFill>
                  <a:srgbClr val="454240"/>
                </a:solidFill>
                <a:latin typeface="DM Sans" pitchFamily="34" charset="0"/>
                <a:ea typeface="DM Sans" pitchFamily="34" charset="-122"/>
                <a:cs typeface="DM Sans" pitchFamily="34" charset="-120"/>
              </a:rPr>
              <a:t>Žádost o grant je velice jednoduchá (max. zjednodušení administrativy)</a:t>
            </a:r>
            <a:endParaRPr lang="en-US" sz="1750" dirty="0"/>
          </a:p>
        </p:txBody>
      </p:sp>
      <p:sp>
        <p:nvSpPr>
          <p:cNvPr id="5" name="Text 2"/>
          <p:cNvSpPr/>
          <p:nvPr/>
        </p:nvSpPr>
        <p:spPr>
          <a:xfrm>
            <a:off x="793790" y="3785830"/>
            <a:ext cx="7556421" cy="725805"/>
          </a:xfrm>
          <a:prstGeom prst="rect">
            <a:avLst/>
          </a:prstGeom>
          <a:noFill/>
          <a:ln/>
        </p:spPr>
        <p:txBody>
          <a:bodyPr wrap="square" lIns="0" tIns="0" rIns="0" bIns="0" rtlCol="0" anchor="t"/>
          <a:lstStyle/>
          <a:p>
            <a:pPr algn="l" marL="342900" indent="-342900">
              <a:lnSpc>
                <a:spcPts val="2850"/>
              </a:lnSpc>
              <a:buSzPct val="100000"/>
              <a:buChar char="•"/>
            </a:pPr>
            <a:r>
              <a:rPr lang="en-US" sz="1750" dirty="0">
                <a:solidFill>
                  <a:srgbClr val="454240"/>
                </a:solidFill>
                <a:latin typeface="DM Sans" pitchFamily="34" charset="0"/>
                <a:ea typeface="DM Sans" pitchFamily="34" charset="-122"/>
                <a:cs typeface="DM Sans" pitchFamily="34" charset="-120"/>
              </a:rPr>
              <a:t>Obsahuje kromě identifikace žadatele pouze  jednoduchý popis projektu a jednoduchý rozpočet</a:t>
            </a:r>
            <a:endParaRPr lang="en-US" sz="1750" dirty="0"/>
          </a:p>
        </p:txBody>
      </p:sp>
      <p:sp>
        <p:nvSpPr>
          <p:cNvPr id="6" name="Text 3"/>
          <p:cNvSpPr/>
          <p:nvPr/>
        </p:nvSpPr>
        <p:spPr>
          <a:xfrm>
            <a:off x="793790" y="4590931"/>
            <a:ext cx="7556421" cy="1088708"/>
          </a:xfrm>
          <a:prstGeom prst="rect">
            <a:avLst/>
          </a:prstGeom>
          <a:noFill/>
          <a:ln/>
        </p:spPr>
        <p:txBody>
          <a:bodyPr wrap="square" lIns="0" tIns="0" rIns="0" bIns="0" rtlCol="0" anchor="t"/>
          <a:lstStyle/>
          <a:p>
            <a:pPr algn="l" marL="342900" indent="-342900">
              <a:lnSpc>
                <a:spcPts val="2850"/>
              </a:lnSpc>
              <a:buSzPct val="100000"/>
              <a:buChar char="•"/>
            </a:pPr>
            <a:r>
              <a:rPr lang="en-US" sz="1750" dirty="0">
                <a:solidFill>
                  <a:srgbClr val="454240"/>
                </a:solidFill>
                <a:latin typeface="DM Sans" pitchFamily="34" charset="0"/>
                <a:ea typeface="DM Sans" pitchFamily="34" charset="-122"/>
                <a:cs typeface="DM Sans" pitchFamily="34" charset="-120"/>
              </a:rPr>
              <a:t>Řádné vyúčtování - projekty podpořené v prvním kole grantového programu do 30. září daného roku, projekty podpořené v kole druhém pak do 31. prosince daného roku.</a:t>
            </a:r>
            <a:endParaRPr lang="en-US" sz="1750" dirty="0"/>
          </a:p>
        </p:txBody>
      </p:sp>
      <p:sp>
        <p:nvSpPr>
          <p:cNvPr id="7" name="Text 4"/>
          <p:cNvSpPr/>
          <p:nvPr/>
        </p:nvSpPr>
        <p:spPr>
          <a:xfrm>
            <a:off x="793790" y="5934789"/>
            <a:ext cx="7556421" cy="362903"/>
          </a:xfrm>
          <a:prstGeom prst="rect">
            <a:avLst/>
          </a:prstGeom>
          <a:noFill/>
          <a:ln/>
        </p:spPr>
        <p:txBody>
          <a:bodyPr wrap="none" lIns="0" tIns="0" rIns="0" bIns="0" rtlCol="0" anchor="t"/>
          <a:lstStyle/>
          <a:p>
            <a:pPr algn="l" indent="0" marL="0">
              <a:lnSpc>
                <a:spcPts val="2850"/>
              </a:lnSpc>
              <a:buNone/>
            </a:pPr>
            <a:endParaRPr lang="en-US" sz="175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sp>
        <p:nvSpPr>
          <p:cNvPr id="2" name="Text 0"/>
          <p:cNvSpPr/>
          <p:nvPr/>
        </p:nvSpPr>
        <p:spPr>
          <a:xfrm>
            <a:off x="793790" y="1393269"/>
            <a:ext cx="9528691" cy="708779"/>
          </a:xfrm>
          <a:prstGeom prst="rect">
            <a:avLst/>
          </a:prstGeom>
          <a:noFill/>
          <a:ln/>
        </p:spPr>
        <p:txBody>
          <a:bodyPr wrap="none" lIns="0" tIns="0" rIns="0" bIns="0" rtlCol="0" anchor="t"/>
          <a:lstStyle/>
          <a:p>
            <a:pPr algn="l" indent="0" marL="0">
              <a:lnSpc>
                <a:spcPts val="5550"/>
              </a:lnSpc>
              <a:buNone/>
            </a:pPr>
            <a:r>
              <a:rPr lang="en-US" sz="4450" dirty="0">
                <a:solidFill>
                  <a:srgbClr val="5E98F1"/>
                </a:solidFill>
                <a:latin typeface="Libre Baskerville" pitchFamily="34" charset="0"/>
                <a:ea typeface="Libre Baskerville" pitchFamily="34" charset="-122"/>
                <a:cs typeface="Libre Baskerville" pitchFamily="34" charset="-120"/>
              </a:rPr>
              <a:t>Pravidelná (každoroční) podpora</a:t>
            </a:r>
            <a:endParaRPr lang="en-US" sz="4450" dirty="0"/>
          </a:p>
        </p:txBody>
      </p:sp>
      <p:sp>
        <p:nvSpPr>
          <p:cNvPr id="3" name="Text 1"/>
          <p:cNvSpPr/>
          <p:nvPr/>
        </p:nvSpPr>
        <p:spPr>
          <a:xfrm>
            <a:off x="793790" y="2555677"/>
            <a:ext cx="13042821" cy="1088708"/>
          </a:xfrm>
          <a:prstGeom prst="rect">
            <a:avLst/>
          </a:prstGeom>
          <a:noFill/>
          <a:ln/>
        </p:spPr>
        <p:txBody>
          <a:bodyPr wrap="square" lIns="0" tIns="0" rIns="0" bIns="0" rtlCol="0" anchor="t"/>
          <a:lstStyle/>
          <a:p>
            <a:pPr algn="l" marL="342900" indent="-342900">
              <a:lnSpc>
                <a:spcPts val="2850"/>
              </a:lnSpc>
              <a:buSzPct val="100000"/>
              <a:buChar char="•"/>
            </a:pPr>
            <a:r>
              <a:rPr lang="en-US" sz="1750" dirty="0">
                <a:solidFill>
                  <a:srgbClr val="454240"/>
                </a:solidFill>
                <a:latin typeface="DM Sans" pitchFamily="34" charset="0"/>
                <a:ea typeface="DM Sans" pitchFamily="34" charset="-122"/>
                <a:cs typeface="DM Sans" pitchFamily="34" charset="-120"/>
              </a:rPr>
              <a:t>Jediným spolkem podporovaným tímto způsobem na území Vysokého nad Jizerou je Občanské sdružení Větrov jakožto pořadatel Krakonošova divadelního podzimu (KDP), národní přehlídky venkovských divadelních souborů. OS Větrov úzce spolupracuje s Divadelním spolkem Krakonoš.</a:t>
            </a:r>
            <a:endParaRPr lang="en-US" sz="1750" dirty="0"/>
          </a:p>
        </p:txBody>
      </p:sp>
      <p:sp>
        <p:nvSpPr>
          <p:cNvPr id="4" name="Text 2"/>
          <p:cNvSpPr/>
          <p:nvPr/>
        </p:nvSpPr>
        <p:spPr>
          <a:xfrm>
            <a:off x="793790" y="3723680"/>
            <a:ext cx="13042821" cy="362903"/>
          </a:xfrm>
          <a:prstGeom prst="rect">
            <a:avLst/>
          </a:prstGeom>
          <a:noFill/>
          <a:ln/>
        </p:spPr>
        <p:txBody>
          <a:bodyPr wrap="none" lIns="0" tIns="0" rIns="0" bIns="0" rtlCol="0" anchor="t"/>
          <a:lstStyle/>
          <a:p>
            <a:pPr algn="l" marL="342900" indent="-342900">
              <a:lnSpc>
                <a:spcPts val="2850"/>
              </a:lnSpc>
              <a:buSzPct val="100000"/>
              <a:buChar char="•"/>
            </a:pPr>
            <a:r>
              <a:rPr lang="en-US" sz="1750" dirty="0">
                <a:solidFill>
                  <a:srgbClr val="454240"/>
                </a:solidFill>
                <a:latin typeface="DM Sans" pitchFamily="34" charset="0"/>
                <a:ea typeface="DM Sans" pitchFamily="34" charset="-122"/>
                <a:cs typeface="DM Sans" pitchFamily="34" charset="-120"/>
              </a:rPr>
              <a:t>Obrovská návštěvnost </a:t>
            </a:r>
            <a:endParaRPr lang="en-US" sz="1750" dirty="0"/>
          </a:p>
        </p:txBody>
      </p:sp>
      <p:sp>
        <p:nvSpPr>
          <p:cNvPr id="5" name="Text 3"/>
          <p:cNvSpPr/>
          <p:nvPr/>
        </p:nvSpPr>
        <p:spPr>
          <a:xfrm>
            <a:off x="793790" y="4165878"/>
            <a:ext cx="13042821" cy="362903"/>
          </a:xfrm>
          <a:prstGeom prst="rect">
            <a:avLst/>
          </a:prstGeom>
          <a:noFill/>
          <a:ln/>
        </p:spPr>
        <p:txBody>
          <a:bodyPr wrap="none" lIns="0" tIns="0" rIns="0" bIns="0" rtlCol="0" anchor="t"/>
          <a:lstStyle/>
          <a:p>
            <a:pPr algn="l" marL="342900" indent="-342900">
              <a:lnSpc>
                <a:spcPts val="2850"/>
              </a:lnSpc>
              <a:buSzPct val="100000"/>
              <a:buChar char="•"/>
            </a:pPr>
            <a:r>
              <a:rPr lang="en-US" sz="1750" dirty="0">
                <a:solidFill>
                  <a:srgbClr val="454240"/>
                </a:solidFill>
                <a:latin typeface="DM Sans" pitchFamily="34" charset="0"/>
                <a:ea typeface="DM Sans" pitchFamily="34" charset="-122"/>
                <a:cs typeface="DM Sans" pitchFamily="34" charset="-120"/>
              </a:rPr>
              <a:t>Město je dle statutu spoluvyhlašovatelem přehlídky.</a:t>
            </a:r>
            <a:endParaRPr lang="en-US" sz="1750" dirty="0"/>
          </a:p>
        </p:txBody>
      </p:sp>
      <p:sp>
        <p:nvSpPr>
          <p:cNvPr id="6" name="Text 4"/>
          <p:cNvSpPr/>
          <p:nvPr/>
        </p:nvSpPr>
        <p:spPr>
          <a:xfrm>
            <a:off x="793790" y="4608076"/>
            <a:ext cx="13042821" cy="362903"/>
          </a:xfrm>
          <a:prstGeom prst="rect">
            <a:avLst/>
          </a:prstGeom>
          <a:noFill/>
          <a:ln/>
        </p:spPr>
        <p:txBody>
          <a:bodyPr wrap="none" lIns="0" tIns="0" rIns="0" bIns="0" rtlCol="0" anchor="t"/>
          <a:lstStyle/>
          <a:p>
            <a:pPr algn="l" marL="342900" indent="-342900">
              <a:lnSpc>
                <a:spcPts val="2850"/>
              </a:lnSpc>
              <a:buSzPct val="100000"/>
              <a:buChar char="•"/>
            </a:pPr>
            <a:r>
              <a:rPr lang="en-US" sz="1750" dirty="0">
                <a:solidFill>
                  <a:srgbClr val="454240"/>
                </a:solidFill>
                <a:latin typeface="DM Sans" pitchFamily="34" charset="0"/>
                <a:ea typeface="DM Sans" pitchFamily="34" charset="-122"/>
                <a:cs typeface="DM Sans" pitchFamily="34" charset="-120"/>
              </a:rPr>
              <a:t>Nepsaná dohoda mezi městem a pořadatelem KDP - výši podpory určuje číslo přehlídkového ročníku (letos 56.)</a:t>
            </a:r>
            <a:endParaRPr lang="en-US" sz="1750" dirty="0"/>
          </a:p>
        </p:txBody>
      </p:sp>
      <p:sp>
        <p:nvSpPr>
          <p:cNvPr id="7" name="Text 5"/>
          <p:cNvSpPr/>
          <p:nvPr/>
        </p:nvSpPr>
        <p:spPr>
          <a:xfrm>
            <a:off x="793790" y="5050274"/>
            <a:ext cx="13042821" cy="362903"/>
          </a:xfrm>
          <a:prstGeom prst="rect">
            <a:avLst/>
          </a:prstGeom>
          <a:noFill/>
          <a:ln/>
        </p:spPr>
        <p:txBody>
          <a:bodyPr wrap="none" lIns="0" tIns="0" rIns="0" bIns="0" rtlCol="0" anchor="t"/>
          <a:lstStyle/>
          <a:p>
            <a:pPr algn="l" marL="342900" indent="-342900">
              <a:lnSpc>
                <a:spcPts val="2850"/>
              </a:lnSpc>
              <a:buSzPct val="100000"/>
              <a:buChar char="•"/>
            </a:pPr>
            <a:r>
              <a:rPr lang="en-US" sz="1750" dirty="0">
                <a:solidFill>
                  <a:srgbClr val="454240"/>
                </a:solidFill>
                <a:latin typeface="DM Sans" pitchFamily="34" charset="0"/>
                <a:ea typeface="DM Sans" pitchFamily="34" charset="-122"/>
                <a:cs typeface="DM Sans" pitchFamily="34" charset="-120"/>
              </a:rPr>
              <a:t>Kromě podpory finanční město též zapůjčí informační centrum v městské knihovně včetně zaměstnance (bezplatně).</a:t>
            </a:r>
            <a:endParaRPr lang="en-US" sz="1750" dirty="0"/>
          </a:p>
        </p:txBody>
      </p:sp>
      <p:sp>
        <p:nvSpPr>
          <p:cNvPr id="8" name="Text 6"/>
          <p:cNvSpPr/>
          <p:nvPr/>
        </p:nvSpPr>
        <p:spPr>
          <a:xfrm>
            <a:off x="793790" y="5492472"/>
            <a:ext cx="13042821" cy="725805"/>
          </a:xfrm>
          <a:prstGeom prst="rect">
            <a:avLst/>
          </a:prstGeom>
          <a:noFill/>
          <a:ln/>
        </p:spPr>
        <p:txBody>
          <a:bodyPr wrap="square" lIns="0" tIns="0" rIns="0" bIns="0" rtlCol="0" anchor="t"/>
          <a:lstStyle/>
          <a:p>
            <a:pPr algn="l" marL="342900" indent="-342900">
              <a:lnSpc>
                <a:spcPts val="2850"/>
              </a:lnSpc>
              <a:buSzPct val="100000"/>
              <a:buChar char="•"/>
            </a:pPr>
            <a:r>
              <a:rPr lang="en-US" sz="1750" dirty="0">
                <a:solidFill>
                  <a:srgbClr val="454240"/>
                </a:solidFill>
                <a:latin typeface="DM Sans" pitchFamily="34" charset="0"/>
                <a:ea typeface="DM Sans" pitchFamily="34" charset="-122"/>
                <a:cs typeface="DM Sans" pitchFamily="34" charset="-120"/>
              </a:rPr>
              <a:t>Divadelní soubory (soutěžící i hosté přehlídky) jsou každý den formálně přivítány v obřadní síni radnice některým z městských zastupitelů. </a:t>
            </a:r>
            <a:endParaRPr lang="en-US" sz="1750" dirty="0"/>
          </a:p>
        </p:txBody>
      </p:sp>
      <p:sp>
        <p:nvSpPr>
          <p:cNvPr id="9" name="Text 7"/>
          <p:cNvSpPr/>
          <p:nvPr/>
        </p:nvSpPr>
        <p:spPr>
          <a:xfrm>
            <a:off x="793790" y="6473428"/>
            <a:ext cx="13042821" cy="362903"/>
          </a:xfrm>
          <a:prstGeom prst="rect">
            <a:avLst/>
          </a:prstGeom>
          <a:noFill/>
          <a:ln/>
        </p:spPr>
        <p:txBody>
          <a:bodyPr wrap="none" lIns="0" tIns="0" rIns="0" bIns="0" rtlCol="0" anchor="t"/>
          <a:lstStyle/>
          <a:p>
            <a:pPr algn="l" indent="0" marL="0">
              <a:lnSpc>
                <a:spcPts val="2850"/>
              </a:lnSpc>
              <a:buNone/>
            </a:pPr>
            <a:endParaRPr lang="en-US" sz="175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sp>
        <p:nvSpPr>
          <p:cNvPr id="2" name="Text 0"/>
          <p:cNvSpPr/>
          <p:nvPr/>
        </p:nvSpPr>
        <p:spPr>
          <a:xfrm>
            <a:off x="793790" y="987623"/>
            <a:ext cx="8703112" cy="708779"/>
          </a:xfrm>
          <a:prstGeom prst="rect">
            <a:avLst/>
          </a:prstGeom>
          <a:noFill/>
          <a:ln/>
        </p:spPr>
        <p:txBody>
          <a:bodyPr wrap="none" lIns="0" tIns="0" rIns="0" bIns="0" rtlCol="0" anchor="t"/>
          <a:lstStyle/>
          <a:p>
            <a:pPr algn="l" indent="0" marL="0">
              <a:lnSpc>
                <a:spcPts val="5550"/>
              </a:lnSpc>
              <a:buNone/>
            </a:pPr>
            <a:r>
              <a:rPr lang="en-US" sz="4450" dirty="0">
                <a:solidFill>
                  <a:srgbClr val="5C4E3D"/>
                </a:solidFill>
                <a:latin typeface="Libre Baskerville" pitchFamily="34" charset="0"/>
                <a:ea typeface="Libre Baskerville" pitchFamily="34" charset="-122"/>
                <a:cs typeface="Libre Baskerville" pitchFamily="34" charset="-120"/>
              </a:rPr>
              <a:t>Co konkrétně je podporováno</a:t>
            </a:r>
            <a:endParaRPr lang="en-US" sz="4450" dirty="0"/>
          </a:p>
        </p:txBody>
      </p:sp>
      <p:sp>
        <p:nvSpPr>
          <p:cNvPr id="3" name="Text 1"/>
          <p:cNvSpPr/>
          <p:nvPr/>
        </p:nvSpPr>
        <p:spPr>
          <a:xfrm>
            <a:off x="793790" y="2150031"/>
            <a:ext cx="13042821" cy="362903"/>
          </a:xfrm>
          <a:prstGeom prst="rect">
            <a:avLst/>
          </a:prstGeom>
          <a:noFill/>
          <a:ln/>
        </p:spPr>
        <p:txBody>
          <a:bodyPr wrap="none" lIns="0" tIns="0" rIns="0" bIns="0" rtlCol="0" anchor="t"/>
          <a:lstStyle/>
          <a:p>
            <a:pPr algn="l" indent="0" marL="0">
              <a:lnSpc>
                <a:spcPts val="2850"/>
              </a:lnSpc>
              <a:buNone/>
            </a:pPr>
            <a:r>
              <a:rPr lang="en-US" sz="1750" dirty="0">
                <a:solidFill>
                  <a:srgbClr val="454240"/>
                </a:solidFill>
                <a:latin typeface="DM Sans" pitchFamily="34" charset="0"/>
                <a:ea typeface="DM Sans" pitchFamily="34" charset="-122"/>
                <a:cs typeface="DM Sans" pitchFamily="34" charset="-120"/>
              </a:rPr>
              <a:t>Prioritně je samozřejmě podporováno konání akcí kulturního, společenského či sportovního charakteru na území města.</a:t>
            </a:r>
            <a:endParaRPr lang="en-US" sz="1750" dirty="0"/>
          </a:p>
        </p:txBody>
      </p:sp>
      <p:sp>
        <p:nvSpPr>
          <p:cNvPr id="4" name="Text 2"/>
          <p:cNvSpPr/>
          <p:nvPr/>
        </p:nvSpPr>
        <p:spPr>
          <a:xfrm>
            <a:off x="793790" y="2768084"/>
            <a:ext cx="13042821" cy="725805"/>
          </a:xfrm>
          <a:prstGeom prst="rect">
            <a:avLst/>
          </a:prstGeom>
          <a:noFill/>
          <a:ln/>
        </p:spPr>
        <p:txBody>
          <a:bodyPr wrap="square" lIns="0" tIns="0" rIns="0" bIns="0" rtlCol="0" anchor="t"/>
          <a:lstStyle/>
          <a:p>
            <a:pPr algn="l" indent="0" marL="0">
              <a:lnSpc>
                <a:spcPts val="2850"/>
              </a:lnSpc>
              <a:buNone/>
            </a:pPr>
            <a:r>
              <a:rPr lang="en-US" sz="1750" dirty="0">
                <a:solidFill>
                  <a:srgbClr val="454240"/>
                </a:solidFill>
                <a:latin typeface="DM Sans" pitchFamily="34" charset="0"/>
                <a:ea typeface="DM Sans" pitchFamily="34" charset="-122"/>
                <a:cs typeface="DM Sans" pitchFamily="34" charset="-120"/>
              </a:rPr>
              <a:t>Uvědomujeme si však, že spolky mnohdy obhospodařují vlastní majetek, na jehož opravy a údržbu obtížně shánějí finanční prostředky, podporujeme tedy i opravy a údržbu spolkového majetku. </a:t>
            </a:r>
            <a:endParaRPr lang="en-US" sz="1750" dirty="0"/>
          </a:p>
        </p:txBody>
      </p:sp>
      <p:sp>
        <p:nvSpPr>
          <p:cNvPr id="5" name="Text 3"/>
          <p:cNvSpPr/>
          <p:nvPr/>
        </p:nvSpPr>
        <p:spPr>
          <a:xfrm>
            <a:off x="793790" y="3749040"/>
            <a:ext cx="13042821" cy="362903"/>
          </a:xfrm>
          <a:prstGeom prst="rect">
            <a:avLst/>
          </a:prstGeom>
          <a:noFill/>
          <a:ln/>
        </p:spPr>
        <p:txBody>
          <a:bodyPr wrap="none" lIns="0" tIns="0" rIns="0" bIns="0" rtlCol="0" anchor="t"/>
          <a:lstStyle/>
          <a:p>
            <a:pPr algn="l" indent="0" marL="0">
              <a:lnSpc>
                <a:spcPts val="2850"/>
              </a:lnSpc>
              <a:buNone/>
            </a:pPr>
            <a:r>
              <a:rPr lang="en-US" sz="1750" u="sng" dirty="0">
                <a:solidFill>
                  <a:srgbClr val="910D0D"/>
                </a:solidFill>
                <a:latin typeface="DM Sans" pitchFamily="34" charset="0"/>
                <a:ea typeface="DM Sans" pitchFamily="34" charset="-122"/>
                <a:cs typeface="DM Sans" pitchFamily="34" charset="-120"/>
              </a:rPr>
              <a:t>Příklady:</a:t>
            </a:r>
            <a:pPr algn="l" indent="0" marL="0">
              <a:lnSpc>
                <a:spcPts val="2850"/>
              </a:lnSpc>
              <a:buNone/>
            </a:pPr>
            <a:r>
              <a:rPr lang="en-US" sz="1750" u="sng" dirty="0">
                <a:solidFill>
                  <a:srgbClr val="454240"/>
                </a:solidFill>
                <a:latin typeface="DM Sans" pitchFamily="34" charset="0"/>
                <a:ea typeface="DM Sans" pitchFamily="34" charset="-122"/>
                <a:cs typeface="DM Sans" pitchFamily="34" charset="-120"/>
              </a:rPr>
              <a:t> </a:t>
            </a:r>
            <a:endParaRPr lang="en-US" sz="1750" dirty="0"/>
          </a:p>
        </p:txBody>
      </p:sp>
      <p:sp>
        <p:nvSpPr>
          <p:cNvPr id="6" name="Text 4"/>
          <p:cNvSpPr/>
          <p:nvPr/>
        </p:nvSpPr>
        <p:spPr>
          <a:xfrm>
            <a:off x="793790" y="4367093"/>
            <a:ext cx="13042821" cy="1088708"/>
          </a:xfrm>
          <a:prstGeom prst="rect">
            <a:avLst/>
          </a:prstGeom>
          <a:noFill/>
          <a:ln/>
        </p:spPr>
        <p:txBody>
          <a:bodyPr wrap="square" lIns="0" tIns="0" rIns="0" bIns="0" rtlCol="0" anchor="t"/>
          <a:lstStyle/>
          <a:p>
            <a:pPr algn="l" marL="342900" indent="-342900">
              <a:lnSpc>
                <a:spcPts val="2850"/>
              </a:lnSpc>
              <a:buSzPct val="100000"/>
              <a:buChar char="•"/>
            </a:pPr>
            <a:r>
              <a:rPr lang="en-US" sz="1750" dirty="0">
                <a:solidFill>
                  <a:srgbClr val="454240"/>
                </a:solidFill>
                <a:latin typeface="DM Sans" pitchFamily="34" charset="0"/>
                <a:ea typeface="DM Sans" pitchFamily="34" charset="-122"/>
                <a:cs typeface="DM Sans" pitchFamily="34" charset="-120"/>
              </a:rPr>
              <a:t>TJ Vysoké nad Jizerou vlastní ve městě sokolovnu, v letošním roce se tedy rozhodla využít prvního kola grantového programu na výměnu světel ve velkém sále této sokolovny, celkové náklady akce činí 156 tisíc, podpora z grantového programu města pak činí 70 tisíc korun.</a:t>
            </a:r>
            <a:endParaRPr lang="en-US" sz="1750" dirty="0"/>
          </a:p>
        </p:txBody>
      </p:sp>
      <p:sp>
        <p:nvSpPr>
          <p:cNvPr id="7" name="Text 5"/>
          <p:cNvSpPr/>
          <p:nvPr/>
        </p:nvSpPr>
        <p:spPr>
          <a:xfrm>
            <a:off x="793790" y="5535097"/>
            <a:ext cx="13042821" cy="1088708"/>
          </a:xfrm>
          <a:prstGeom prst="rect">
            <a:avLst/>
          </a:prstGeom>
          <a:noFill/>
          <a:ln/>
        </p:spPr>
        <p:txBody>
          <a:bodyPr wrap="square" lIns="0" tIns="0" rIns="0" bIns="0" rtlCol="0" anchor="t"/>
          <a:lstStyle/>
          <a:p>
            <a:pPr algn="l" marL="342900" indent="-342900">
              <a:lnSpc>
                <a:spcPts val="2850"/>
              </a:lnSpc>
              <a:buSzPct val="100000"/>
              <a:buChar char="•"/>
            </a:pPr>
            <a:r>
              <a:rPr lang="en-US" sz="1750" dirty="0">
                <a:solidFill>
                  <a:srgbClr val="454240"/>
                </a:solidFill>
                <a:latin typeface="DM Sans" pitchFamily="34" charset="0"/>
                <a:ea typeface="DM Sans" pitchFamily="34" charset="-122"/>
                <a:cs typeface="DM Sans" pitchFamily="34" charset="-120"/>
              </a:rPr>
              <a:t>Divadelní spolek Krakonoš vlastní budovu Divadla Krakonoš postavenou v roce 1925, letos tedy tato budova slaví 100 let. Kvůli potížím spojeným s vlhkostí spolek již několik let svépomocí provádí hydroizolaci budovy, letos investuje 70 tisíc korun a město z grantového programu podpoří tuto investici částkou 30 tisíc korun. </a:t>
            </a:r>
            <a:endParaRPr lang="en-US" sz="1750" dirty="0"/>
          </a:p>
        </p:txBody>
      </p:sp>
      <p:sp>
        <p:nvSpPr>
          <p:cNvPr id="8" name="Text 6"/>
          <p:cNvSpPr/>
          <p:nvPr/>
        </p:nvSpPr>
        <p:spPr>
          <a:xfrm>
            <a:off x="793790" y="6878955"/>
            <a:ext cx="13042821" cy="362903"/>
          </a:xfrm>
          <a:prstGeom prst="rect">
            <a:avLst/>
          </a:prstGeom>
          <a:noFill/>
          <a:ln/>
        </p:spPr>
        <p:txBody>
          <a:bodyPr wrap="none" lIns="0" tIns="0" rIns="0" bIns="0" rtlCol="0" anchor="t"/>
          <a:lstStyle/>
          <a:p>
            <a:pPr algn="l" indent="0" marL="0">
              <a:lnSpc>
                <a:spcPts val="2850"/>
              </a:lnSpc>
              <a:buNone/>
            </a:pPr>
            <a:r>
              <a:rPr lang="en-US" sz="1750" dirty="0">
                <a:solidFill>
                  <a:srgbClr val="454240"/>
                </a:solidFill>
                <a:latin typeface="DM Sans" pitchFamily="34" charset="0"/>
                <a:ea typeface="DM Sans" pitchFamily="34" charset="-122"/>
                <a:cs typeface="DM Sans" pitchFamily="34" charset="-120"/>
              </a:rPr>
              <a:t> </a:t>
            </a:r>
            <a:endParaRPr lang="en-US" sz="175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sp>
        <p:nvSpPr>
          <p:cNvPr id="2" name="Text 0"/>
          <p:cNvSpPr/>
          <p:nvPr/>
        </p:nvSpPr>
        <p:spPr>
          <a:xfrm>
            <a:off x="614005" y="482441"/>
            <a:ext cx="7124462" cy="548283"/>
          </a:xfrm>
          <a:prstGeom prst="rect">
            <a:avLst/>
          </a:prstGeom>
          <a:noFill/>
          <a:ln/>
        </p:spPr>
        <p:txBody>
          <a:bodyPr wrap="none" lIns="0" tIns="0" rIns="0" bIns="0" rtlCol="0" anchor="t"/>
          <a:lstStyle/>
          <a:p>
            <a:pPr algn="l" indent="0" marL="0">
              <a:lnSpc>
                <a:spcPts val="4300"/>
              </a:lnSpc>
              <a:buNone/>
            </a:pPr>
            <a:r>
              <a:rPr lang="en-US" sz="3450" dirty="0">
                <a:solidFill>
                  <a:srgbClr val="5C4E3D"/>
                </a:solidFill>
                <a:latin typeface="Libre Baskerville" pitchFamily="34" charset="0"/>
                <a:ea typeface="Libre Baskerville" pitchFamily="34" charset="-122"/>
                <a:cs typeface="Libre Baskerville" pitchFamily="34" charset="-120"/>
              </a:rPr>
              <a:t>Rozložení podpory 2022 - 2024</a:t>
            </a:r>
            <a:endParaRPr lang="en-US" sz="3450" dirty="0"/>
          </a:p>
        </p:txBody>
      </p:sp>
      <p:pic>
        <p:nvPicPr>
          <p:cNvPr id="3" name="Image 0" descr="preencoded.png">    </p:cNvPr>
          <p:cNvPicPr>
            <a:picLocks noChangeAspect="1"/>
          </p:cNvPicPr>
          <p:nvPr/>
        </p:nvPicPr>
        <p:blipFill>
          <a:blip r:embed="rId1"/>
          <a:stretch>
            <a:fillRect/>
          </a:stretch>
        </p:blipFill>
        <p:spPr>
          <a:xfrm>
            <a:off x="614005" y="1381482"/>
            <a:ext cx="13402389" cy="7299365"/>
          </a:xfrm>
          <a:prstGeom prst="rect">
            <a:avLst/>
          </a:prstGeom>
        </p:spPr>
      </p:pic>
      <p:sp>
        <p:nvSpPr>
          <p:cNvPr id="4" name="Shape 1"/>
          <p:cNvSpPr/>
          <p:nvPr/>
        </p:nvSpPr>
        <p:spPr>
          <a:xfrm>
            <a:off x="4174808" y="8711327"/>
            <a:ext cx="175379" cy="175379"/>
          </a:xfrm>
          <a:prstGeom prst="roundRect">
            <a:avLst>
              <a:gd name="adj" fmla="val 10428"/>
            </a:avLst>
          </a:prstGeom>
          <a:solidFill>
            <a:srgbClr val="B88E23"/>
          </a:solidFill>
          <a:ln/>
        </p:spPr>
      </p:sp>
      <p:sp>
        <p:nvSpPr>
          <p:cNvPr id="5" name="Text 2"/>
          <p:cNvSpPr/>
          <p:nvPr/>
        </p:nvSpPr>
        <p:spPr>
          <a:xfrm>
            <a:off x="4411147" y="8711327"/>
            <a:ext cx="568643" cy="175379"/>
          </a:xfrm>
          <a:prstGeom prst="rect">
            <a:avLst/>
          </a:prstGeom>
          <a:noFill/>
          <a:ln/>
        </p:spPr>
        <p:txBody>
          <a:bodyPr wrap="none" lIns="0" tIns="0" rIns="0" bIns="0" rtlCol="0" anchor="t"/>
          <a:lstStyle/>
          <a:p>
            <a:pPr algn="l" indent="0" marL="0">
              <a:lnSpc>
                <a:spcPts val="1350"/>
              </a:lnSpc>
              <a:buNone/>
            </a:pPr>
            <a:r>
              <a:rPr lang="en-US" sz="1350" dirty="0">
                <a:solidFill>
                  <a:srgbClr val="454240"/>
                </a:solidFill>
                <a:latin typeface="DM Sans" pitchFamily="34" charset="0"/>
                <a:ea typeface="DM Sans" pitchFamily="34" charset="-122"/>
                <a:cs typeface="DM Sans" pitchFamily="34" charset="-120"/>
              </a:rPr>
              <a:t>Kultura</a:t>
            </a:r>
            <a:endParaRPr lang="en-US" sz="1350" dirty="0"/>
          </a:p>
        </p:txBody>
      </p:sp>
      <p:sp>
        <p:nvSpPr>
          <p:cNvPr id="6" name="Shape 3"/>
          <p:cNvSpPr/>
          <p:nvPr/>
        </p:nvSpPr>
        <p:spPr>
          <a:xfrm>
            <a:off x="6972300" y="8711327"/>
            <a:ext cx="175379" cy="175379"/>
          </a:xfrm>
          <a:prstGeom prst="roundRect">
            <a:avLst>
              <a:gd name="adj" fmla="val 10428"/>
            </a:avLst>
          </a:prstGeom>
          <a:solidFill>
            <a:srgbClr val="23B844"/>
          </a:solidFill>
          <a:ln/>
        </p:spPr>
      </p:sp>
      <p:sp>
        <p:nvSpPr>
          <p:cNvPr id="7" name="Text 4"/>
          <p:cNvSpPr/>
          <p:nvPr/>
        </p:nvSpPr>
        <p:spPr>
          <a:xfrm>
            <a:off x="7208639" y="8711327"/>
            <a:ext cx="449342" cy="175379"/>
          </a:xfrm>
          <a:prstGeom prst="rect">
            <a:avLst/>
          </a:prstGeom>
          <a:noFill/>
          <a:ln/>
        </p:spPr>
        <p:txBody>
          <a:bodyPr wrap="none" lIns="0" tIns="0" rIns="0" bIns="0" rtlCol="0" anchor="t"/>
          <a:lstStyle/>
          <a:p>
            <a:pPr algn="l" indent="0" marL="0">
              <a:lnSpc>
                <a:spcPts val="1350"/>
              </a:lnSpc>
              <a:buNone/>
            </a:pPr>
            <a:r>
              <a:rPr lang="en-US" sz="1350" dirty="0">
                <a:solidFill>
                  <a:srgbClr val="454240"/>
                </a:solidFill>
                <a:latin typeface="DM Sans" pitchFamily="34" charset="0"/>
                <a:ea typeface="DM Sans" pitchFamily="34" charset="-122"/>
                <a:cs typeface="DM Sans" pitchFamily="34" charset="-120"/>
              </a:rPr>
              <a:t>Sport</a:t>
            </a:r>
            <a:endParaRPr lang="en-US" sz="1350" dirty="0"/>
          </a:p>
        </p:txBody>
      </p:sp>
      <p:sp>
        <p:nvSpPr>
          <p:cNvPr id="8" name="Shape 5"/>
          <p:cNvSpPr/>
          <p:nvPr/>
        </p:nvSpPr>
        <p:spPr>
          <a:xfrm>
            <a:off x="9650492" y="8711327"/>
            <a:ext cx="175379" cy="175379"/>
          </a:xfrm>
          <a:prstGeom prst="roundRect">
            <a:avLst>
              <a:gd name="adj" fmla="val 10428"/>
            </a:avLst>
          </a:prstGeom>
          <a:solidFill>
            <a:srgbClr val="234DB8"/>
          </a:solidFill>
          <a:ln/>
        </p:spPr>
      </p:sp>
      <p:sp>
        <p:nvSpPr>
          <p:cNvPr id="9" name="Text 6"/>
          <p:cNvSpPr/>
          <p:nvPr/>
        </p:nvSpPr>
        <p:spPr>
          <a:xfrm>
            <a:off x="9886831" y="8711327"/>
            <a:ext cx="590431" cy="175379"/>
          </a:xfrm>
          <a:prstGeom prst="rect">
            <a:avLst/>
          </a:prstGeom>
          <a:noFill/>
          <a:ln/>
        </p:spPr>
        <p:txBody>
          <a:bodyPr wrap="none" lIns="0" tIns="0" rIns="0" bIns="0" rtlCol="0" anchor="t"/>
          <a:lstStyle/>
          <a:p>
            <a:pPr algn="l" indent="0" marL="0">
              <a:lnSpc>
                <a:spcPts val="1350"/>
              </a:lnSpc>
              <a:buNone/>
            </a:pPr>
            <a:r>
              <a:rPr lang="en-US" sz="1350" dirty="0">
                <a:solidFill>
                  <a:srgbClr val="454240"/>
                </a:solidFill>
                <a:latin typeface="DM Sans" pitchFamily="34" charset="0"/>
                <a:ea typeface="DM Sans" pitchFamily="34" charset="-122"/>
                <a:cs typeface="DM Sans" pitchFamily="34" charset="-120"/>
              </a:rPr>
              <a:t>Ostatní</a:t>
            </a:r>
            <a:endParaRPr lang="en-US" sz="135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5486400" cy="8229600"/>
          </a:xfrm>
          <a:prstGeom prst="rect">
            <a:avLst/>
          </a:prstGeom>
        </p:spPr>
      </p:pic>
      <p:sp>
        <p:nvSpPr>
          <p:cNvPr id="3" name="Text 0"/>
          <p:cNvSpPr/>
          <p:nvPr/>
        </p:nvSpPr>
        <p:spPr>
          <a:xfrm>
            <a:off x="6280190" y="1376958"/>
            <a:ext cx="5895499" cy="708779"/>
          </a:xfrm>
          <a:prstGeom prst="rect">
            <a:avLst/>
          </a:prstGeom>
          <a:noFill/>
          <a:ln/>
        </p:spPr>
        <p:txBody>
          <a:bodyPr wrap="none" lIns="0" tIns="0" rIns="0" bIns="0" rtlCol="0" anchor="t"/>
          <a:lstStyle/>
          <a:p>
            <a:pPr algn="l" indent="0" marL="0">
              <a:lnSpc>
                <a:spcPts val="5550"/>
              </a:lnSpc>
              <a:buNone/>
            </a:pPr>
            <a:r>
              <a:rPr lang="en-US" sz="4450" dirty="0">
                <a:solidFill>
                  <a:srgbClr val="5C4E3D"/>
                </a:solidFill>
                <a:latin typeface="Libre Baskerville" pitchFamily="34" charset="0"/>
                <a:ea typeface="Libre Baskerville" pitchFamily="34" charset="-122"/>
                <a:cs typeface="Libre Baskerville" pitchFamily="34" charset="-120"/>
              </a:rPr>
              <a:t>Kultura jako priorita</a:t>
            </a:r>
            <a:endParaRPr lang="en-US" sz="4450" dirty="0"/>
          </a:p>
        </p:txBody>
      </p:sp>
      <p:sp>
        <p:nvSpPr>
          <p:cNvPr id="4" name="Shape 1"/>
          <p:cNvSpPr/>
          <p:nvPr/>
        </p:nvSpPr>
        <p:spPr>
          <a:xfrm>
            <a:off x="6535341" y="2425898"/>
            <a:ext cx="30480" cy="4426625"/>
          </a:xfrm>
          <a:prstGeom prst="roundRect">
            <a:avLst>
              <a:gd name="adj" fmla="val 312558"/>
            </a:avLst>
          </a:prstGeom>
          <a:solidFill>
            <a:srgbClr val="DDD3BA"/>
          </a:solidFill>
          <a:ln/>
        </p:spPr>
      </p:sp>
      <p:sp>
        <p:nvSpPr>
          <p:cNvPr id="5" name="Shape 2"/>
          <p:cNvSpPr/>
          <p:nvPr/>
        </p:nvSpPr>
        <p:spPr>
          <a:xfrm>
            <a:off x="6760012" y="2665809"/>
            <a:ext cx="680442" cy="30480"/>
          </a:xfrm>
          <a:prstGeom prst="roundRect">
            <a:avLst>
              <a:gd name="adj" fmla="val 312558"/>
            </a:avLst>
          </a:prstGeom>
          <a:solidFill>
            <a:srgbClr val="DDD3BA"/>
          </a:solidFill>
          <a:ln/>
        </p:spPr>
      </p:sp>
      <p:sp>
        <p:nvSpPr>
          <p:cNvPr id="6" name="Shape 3"/>
          <p:cNvSpPr/>
          <p:nvPr/>
        </p:nvSpPr>
        <p:spPr>
          <a:xfrm>
            <a:off x="6280190" y="2425898"/>
            <a:ext cx="510302" cy="510302"/>
          </a:xfrm>
          <a:prstGeom prst="roundRect">
            <a:avLst>
              <a:gd name="adj" fmla="val 18669"/>
            </a:avLst>
          </a:prstGeom>
          <a:solidFill>
            <a:srgbClr val="F7EDD4"/>
          </a:solidFill>
          <a:ln w="7620">
            <a:solidFill>
              <a:srgbClr val="DDD3BA"/>
            </a:solidFill>
            <a:prstDash val="solid"/>
          </a:ln>
        </p:spPr>
      </p:sp>
      <p:pic>
        <p:nvPicPr>
          <p:cNvPr id="7" name="Image 1" descr="preencoded.png">    </p:cNvPr>
          <p:cNvPicPr>
            <a:picLocks noChangeAspect="1"/>
          </p:cNvPicPr>
          <p:nvPr/>
        </p:nvPicPr>
        <p:blipFill>
          <a:blip r:embed="rId2"/>
          <a:stretch>
            <a:fillRect/>
          </a:stretch>
        </p:blipFill>
        <p:spPr>
          <a:xfrm>
            <a:off x="6365260" y="2468404"/>
            <a:ext cx="340162" cy="425291"/>
          </a:xfrm>
          <a:prstGeom prst="rect">
            <a:avLst/>
          </a:prstGeom>
        </p:spPr>
      </p:pic>
      <p:sp>
        <p:nvSpPr>
          <p:cNvPr id="8" name="Text 4"/>
          <p:cNvSpPr/>
          <p:nvPr/>
        </p:nvSpPr>
        <p:spPr>
          <a:xfrm>
            <a:off x="7669411" y="2503765"/>
            <a:ext cx="3532584" cy="354330"/>
          </a:xfrm>
          <a:prstGeom prst="rect">
            <a:avLst/>
          </a:prstGeom>
          <a:noFill/>
          <a:ln/>
        </p:spPr>
        <p:txBody>
          <a:bodyPr wrap="none" lIns="0" tIns="0" rIns="0" bIns="0" rtlCol="0" anchor="t"/>
          <a:lstStyle/>
          <a:p>
            <a:pPr algn="l" indent="0" marL="0">
              <a:lnSpc>
                <a:spcPts val="2750"/>
              </a:lnSpc>
              <a:buNone/>
            </a:pPr>
            <a:r>
              <a:rPr lang="en-US" sz="2200" dirty="0">
                <a:solidFill>
                  <a:srgbClr val="454240"/>
                </a:solidFill>
                <a:latin typeface="Libre Baskerville" pitchFamily="34" charset="0"/>
                <a:ea typeface="Libre Baskerville" pitchFamily="34" charset="-122"/>
                <a:cs typeface="Libre Baskerville" pitchFamily="34" charset="-120"/>
              </a:rPr>
              <a:t>Pravidelné kulturní akce</a:t>
            </a:r>
            <a:endParaRPr lang="en-US" sz="2200" dirty="0"/>
          </a:p>
        </p:txBody>
      </p:sp>
      <p:sp>
        <p:nvSpPr>
          <p:cNvPr id="9" name="Text 5"/>
          <p:cNvSpPr/>
          <p:nvPr/>
        </p:nvSpPr>
        <p:spPr>
          <a:xfrm>
            <a:off x="7669411" y="2994184"/>
            <a:ext cx="6167199" cy="725805"/>
          </a:xfrm>
          <a:prstGeom prst="rect">
            <a:avLst/>
          </a:prstGeom>
          <a:noFill/>
          <a:ln/>
        </p:spPr>
        <p:txBody>
          <a:bodyPr wrap="square" lIns="0" tIns="0" rIns="0" bIns="0" rtlCol="0" anchor="t"/>
          <a:lstStyle/>
          <a:p>
            <a:pPr algn="l" indent="0" marL="0">
              <a:lnSpc>
                <a:spcPts val="2850"/>
              </a:lnSpc>
              <a:buNone/>
            </a:pPr>
            <a:r>
              <a:rPr lang="en-US" sz="1750" dirty="0">
                <a:solidFill>
                  <a:srgbClr val="454240"/>
                </a:solidFill>
                <a:latin typeface="DM Sans" pitchFamily="34" charset="0"/>
                <a:ea typeface="DM Sans" pitchFamily="34" charset="-122"/>
                <a:cs typeface="DM Sans" pitchFamily="34" charset="-120"/>
              </a:rPr>
              <a:t>Krakonošův divadelní podzim, Vysocká pouť, Svatokateřinský trh</a:t>
            </a:r>
            <a:endParaRPr lang="en-US" sz="1750" dirty="0"/>
          </a:p>
        </p:txBody>
      </p:sp>
      <p:sp>
        <p:nvSpPr>
          <p:cNvPr id="10" name="Shape 6"/>
          <p:cNvSpPr/>
          <p:nvPr/>
        </p:nvSpPr>
        <p:spPr>
          <a:xfrm>
            <a:off x="6760012" y="4413528"/>
            <a:ext cx="680442" cy="30480"/>
          </a:xfrm>
          <a:prstGeom prst="roundRect">
            <a:avLst>
              <a:gd name="adj" fmla="val 312558"/>
            </a:avLst>
          </a:prstGeom>
          <a:solidFill>
            <a:srgbClr val="DDD3BA"/>
          </a:solidFill>
          <a:ln/>
        </p:spPr>
      </p:sp>
      <p:sp>
        <p:nvSpPr>
          <p:cNvPr id="11" name="Shape 7"/>
          <p:cNvSpPr/>
          <p:nvPr/>
        </p:nvSpPr>
        <p:spPr>
          <a:xfrm>
            <a:off x="6280190" y="4173617"/>
            <a:ext cx="510302" cy="510302"/>
          </a:xfrm>
          <a:prstGeom prst="roundRect">
            <a:avLst>
              <a:gd name="adj" fmla="val 18669"/>
            </a:avLst>
          </a:prstGeom>
          <a:solidFill>
            <a:srgbClr val="F7EDD4"/>
          </a:solidFill>
          <a:ln w="7620">
            <a:solidFill>
              <a:srgbClr val="DDD3BA"/>
            </a:solidFill>
            <a:prstDash val="solid"/>
          </a:ln>
        </p:spPr>
      </p:sp>
      <p:pic>
        <p:nvPicPr>
          <p:cNvPr id="12" name="Image 2" descr="preencoded.png">    </p:cNvPr>
          <p:cNvPicPr>
            <a:picLocks noChangeAspect="1"/>
          </p:cNvPicPr>
          <p:nvPr/>
        </p:nvPicPr>
        <p:blipFill>
          <a:blip r:embed="rId3"/>
          <a:stretch>
            <a:fillRect/>
          </a:stretch>
        </p:blipFill>
        <p:spPr>
          <a:xfrm>
            <a:off x="6365260" y="4216122"/>
            <a:ext cx="340162" cy="425291"/>
          </a:xfrm>
          <a:prstGeom prst="rect">
            <a:avLst/>
          </a:prstGeom>
        </p:spPr>
      </p:pic>
      <p:sp>
        <p:nvSpPr>
          <p:cNvPr id="13" name="Text 8"/>
          <p:cNvSpPr/>
          <p:nvPr/>
        </p:nvSpPr>
        <p:spPr>
          <a:xfrm>
            <a:off x="7669411" y="4251484"/>
            <a:ext cx="2835235" cy="354330"/>
          </a:xfrm>
          <a:prstGeom prst="rect">
            <a:avLst/>
          </a:prstGeom>
          <a:noFill/>
          <a:ln/>
        </p:spPr>
        <p:txBody>
          <a:bodyPr wrap="none" lIns="0" tIns="0" rIns="0" bIns="0" rtlCol="0" anchor="t"/>
          <a:lstStyle/>
          <a:p>
            <a:pPr algn="l" indent="0" marL="0">
              <a:lnSpc>
                <a:spcPts val="2750"/>
              </a:lnSpc>
              <a:buNone/>
            </a:pPr>
            <a:r>
              <a:rPr lang="en-US" sz="2200" dirty="0">
                <a:solidFill>
                  <a:srgbClr val="454240"/>
                </a:solidFill>
                <a:latin typeface="Libre Baskerville" pitchFamily="34" charset="0"/>
                <a:ea typeface="Libre Baskerville" pitchFamily="34" charset="-122"/>
                <a:cs typeface="Libre Baskerville" pitchFamily="34" charset="-120"/>
              </a:rPr>
              <a:t>Zapojení veřejnosti</a:t>
            </a:r>
            <a:endParaRPr lang="en-US" sz="2200" dirty="0"/>
          </a:p>
        </p:txBody>
      </p:sp>
      <p:sp>
        <p:nvSpPr>
          <p:cNvPr id="14" name="Text 9"/>
          <p:cNvSpPr/>
          <p:nvPr/>
        </p:nvSpPr>
        <p:spPr>
          <a:xfrm>
            <a:off x="7669411" y="4741902"/>
            <a:ext cx="6167199" cy="725805"/>
          </a:xfrm>
          <a:prstGeom prst="rect">
            <a:avLst/>
          </a:prstGeom>
          <a:noFill/>
          <a:ln/>
        </p:spPr>
        <p:txBody>
          <a:bodyPr wrap="square" lIns="0" tIns="0" rIns="0" bIns="0" rtlCol="0" anchor="t"/>
          <a:lstStyle/>
          <a:p>
            <a:pPr algn="l" indent="0" marL="0">
              <a:lnSpc>
                <a:spcPts val="2850"/>
              </a:lnSpc>
              <a:buNone/>
            </a:pPr>
            <a:r>
              <a:rPr lang="en-US" sz="1750" dirty="0">
                <a:solidFill>
                  <a:srgbClr val="454240"/>
                </a:solidFill>
                <a:latin typeface="DM Sans" pitchFamily="34" charset="0"/>
                <a:ea typeface="DM Sans" pitchFamily="34" charset="-122"/>
                <a:cs typeface="DM Sans" pitchFamily="34" charset="-120"/>
              </a:rPr>
              <a:t>Kulturní akce jsou založeny téměř výhradně na dobrovolnictví, zapojení všech věkových kategorií</a:t>
            </a:r>
            <a:endParaRPr lang="en-US" sz="1750" dirty="0"/>
          </a:p>
        </p:txBody>
      </p:sp>
      <p:sp>
        <p:nvSpPr>
          <p:cNvPr id="15" name="Shape 10"/>
          <p:cNvSpPr/>
          <p:nvPr/>
        </p:nvSpPr>
        <p:spPr>
          <a:xfrm>
            <a:off x="6760012" y="6161246"/>
            <a:ext cx="680442" cy="30480"/>
          </a:xfrm>
          <a:prstGeom prst="roundRect">
            <a:avLst>
              <a:gd name="adj" fmla="val 312558"/>
            </a:avLst>
          </a:prstGeom>
          <a:solidFill>
            <a:srgbClr val="DDD3BA"/>
          </a:solidFill>
          <a:ln/>
        </p:spPr>
      </p:sp>
      <p:sp>
        <p:nvSpPr>
          <p:cNvPr id="16" name="Shape 11"/>
          <p:cNvSpPr/>
          <p:nvPr/>
        </p:nvSpPr>
        <p:spPr>
          <a:xfrm>
            <a:off x="6280190" y="5921335"/>
            <a:ext cx="510302" cy="510302"/>
          </a:xfrm>
          <a:prstGeom prst="roundRect">
            <a:avLst>
              <a:gd name="adj" fmla="val 18669"/>
            </a:avLst>
          </a:prstGeom>
          <a:solidFill>
            <a:srgbClr val="F7EDD4"/>
          </a:solidFill>
          <a:ln w="7620">
            <a:solidFill>
              <a:srgbClr val="DDD3BA"/>
            </a:solidFill>
            <a:prstDash val="solid"/>
          </a:ln>
        </p:spPr>
      </p:sp>
      <p:pic>
        <p:nvPicPr>
          <p:cNvPr id="17" name="Image 3" descr="preencoded.png">    </p:cNvPr>
          <p:cNvPicPr>
            <a:picLocks noChangeAspect="1"/>
          </p:cNvPicPr>
          <p:nvPr/>
        </p:nvPicPr>
        <p:blipFill>
          <a:blip r:embed="rId4"/>
          <a:stretch>
            <a:fillRect/>
          </a:stretch>
        </p:blipFill>
        <p:spPr>
          <a:xfrm>
            <a:off x="6365260" y="5963841"/>
            <a:ext cx="340162" cy="425291"/>
          </a:xfrm>
          <a:prstGeom prst="rect">
            <a:avLst/>
          </a:prstGeom>
        </p:spPr>
      </p:pic>
      <p:sp>
        <p:nvSpPr>
          <p:cNvPr id="18" name="Text 12"/>
          <p:cNvSpPr/>
          <p:nvPr/>
        </p:nvSpPr>
        <p:spPr>
          <a:xfrm>
            <a:off x="7669411" y="5999202"/>
            <a:ext cx="2835235" cy="354330"/>
          </a:xfrm>
          <a:prstGeom prst="rect">
            <a:avLst/>
          </a:prstGeom>
          <a:noFill/>
          <a:ln/>
        </p:spPr>
        <p:txBody>
          <a:bodyPr wrap="none" lIns="0" tIns="0" rIns="0" bIns="0" rtlCol="0" anchor="t"/>
          <a:lstStyle/>
          <a:p>
            <a:pPr algn="l" indent="0" marL="0">
              <a:lnSpc>
                <a:spcPts val="2750"/>
              </a:lnSpc>
              <a:buNone/>
            </a:pPr>
            <a:r>
              <a:rPr lang="en-US" sz="2200" dirty="0">
                <a:solidFill>
                  <a:srgbClr val="454240"/>
                </a:solidFill>
                <a:latin typeface="Libre Baskerville" pitchFamily="34" charset="0"/>
                <a:ea typeface="Libre Baskerville" pitchFamily="34" charset="-122"/>
                <a:cs typeface="Libre Baskerville" pitchFamily="34" charset="-120"/>
              </a:rPr>
              <a:t>Uchování tradic</a:t>
            </a:r>
            <a:endParaRPr lang="en-US" sz="2200" dirty="0"/>
          </a:p>
        </p:txBody>
      </p:sp>
      <p:sp>
        <p:nvSpPr>
          <p:cNvPr id="19" name="Text 13"/>
          <p:cNvSpPr/>
          <p:nvPr/>
        </p:nvSpPr>
        <p:spPr>
          <a:xfrm>
            <a:off x="7669411" y="6489621"/>
            <a:ext cx="6167199" cy="362903"/>
          </a:xfrm>
          <a:prstGeom prst="rect">
            <a:avLst/>
          </a:prstGeom>
          <a:noFill/>
          <a:ln/>
        </p:spPr>
        <p:txBody>
          <a:bodyPr wrap="none" lIns="0" tIns="0" rIns="0" bIns="0" rtlCol="0" anchor="t"/>
          <a:lstStyle/>
          <a:p>
            <a:pPr algn="l" indent="0" marL="0">
              <a:lnSpc>
                <a:spcPts val="2850"/>
              </a:lnSpc>
              <a:buNone/>
            </a:pPr>
            <a:r>
              <a:rPr lang="en-US" sz="1750" dirty="0">
                <a:solidFill>
                  <a:srgbClr val="454240"/>
                </a:solidFill>
                <a:latin typeface="DM Sans" pitchFamily="34" charset="0"/>
                <a:ea typeface="DM Sans" pitchFamily="34" charset="-122"/>
                <a:cs typeface="DM Sans" pitchFamily="34" charset="-120"/>
              </a:rPr>
              <a:t>Místní folklór, krkonošské nářečí, tradiční řemesla</a:t>
            </a:r>
            <a:endParaRPr lang="en-US" sz="175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9144000" y="0"/>
            <a:ext cx="5486400" cy="8229600"/>
          </a:xfrm>
          <a:prstGeom prst="rect">
            <a:avLst/>
          </a:prstGeom>
        </p:spPr>
      </p:pic>
      <p:sp>
        <p:nvSpPr>
          <p:cNvPr id="3" name="Text 0"/>
          <p:cNvSpPr/>
          <p:nvPr/>
        </p:nvSpPr>
        <p:spPr>
          <a:xfrm>
            <a:off x="793790" y="1040130"/>
            <a:ext cx="7556421" cy="1417558"/>
          </a:xfrm>
          <a:prstGeom prst="rect">
            <a:avLst/>
          </a:prstGeom>
          <a:noFill/>
          <a:ln/>
        </p:spPr>
        <p:txBody>
          <a:bodyPr wrap="square" lIns="0" tIns="0" rIns="0" bIns="0" rtlCol="0" anchor="t"/>
          <a:lstStyle/>
          <a:p>
            <a:pPr algn="l" indent="0" marL="0">
              <a:lnSpc>
                <a:spcPts val="5550"/>
              </a:lnSpc>
              <a:buNone/>
            </a:pPr>
            <a:r>
              <a:rPr lang="en-US" sz="4450" dirty="0">
                <a:solidFill>
                  <a:srgbClr val="5C4E3D"/>
                </a:solidFill>
                <a:latin typeface="Libre Baskerville" pitchFamily="34" charset="0"/>
                <a:ea typeface="Libre Baskerville" pitchFamily="34" charset="-122"/>
                <a:cs typeface="Libre Baskerville" pitchFamily="34" charset="-120"/>
              </a:rPr>
              <a:t>Divadelní spolek Krakonoš</a:t>
            </a:r>
            <a:endParaRPr lang="en-US" sz="4450" dirty="0"/>
          </a:p>
        </p:txBody>
      </p:sp>
      <p:pic>
        <p:nvPicPr>
          <p:cNvPr id="4" name="Image 1" descr="preencoded.png">    </p:cNvPr>
          <p:cNvPicPr>
            <a:picLocks noChangeAspect="1"/>
          </p:cNvPicPr>
          <p:nvPr/>
        </p:nvPicPr>
        <p:blipFill>
          <a:blip r:embed="rId2"/>
          <a:stretch>
            <a:fillRect/>
          </a:stretch>
        </p:blipFill>
        <p:spPr>
          <a:xfrm>
            <a:off x="793790" y="2797850"/>
            <a:ext cx="1134070" cy="1360884"/>
          </a:xfrm>
          <a:prstGeom prst="rect">
            <a:avLst/>
          </a:prstGeom>
        </p:spPr>
      </p:pic>
      <p:sp>
        <p:nvSpPr>
          <p:cNvPr id="5" name="Text 1"/>
          <p:cNvSpPr/>
          <p:nvPr/>
        </p:nvSpPr>
        <p:spPr>
          <a:xfrm>
            <a:off x="2268022" y="3024664"/>
            <a:ext cx="2835235" cy="354330"/>
          </a:xfrm>
          <a:prstGeom prst="rect">
            <a:avLst/>
          </a:prstGeom>
          <a:noFill/>
          <a:ln/>
        </p:spPr>
        <p:txBody>
          <a:bodyPr wrap="none" lIns="0" tIns="0" rIns="0" bIns="0" rtlCol="0" anchor="t"/>
          <a:lstStyle/>
          <a:p>
            <a:pPr algn="l" indent="0" marL="0">
              <a:lnSpc>
                <a:spcPts val="2750"/>
              </a:lnSpc>
              <a:buNone/>
            </a:pPr>
            <a:r>
              <a:rPr lang="en-US" sz="2200" dirty="0">
                <a:solidFill>
                  <a:srgbClr val="454240"/>
                </a:solidFill>
                <a:latin typeface="Libre Baskerville" pitchFamily="34" charset="0"/>
                <a:ea typeface="Libre Baskerville" pitchFamily="34" charset="-122"/>
                <a:cs typeface="Libre Baskerville" pitchFamily="34" charset="-120"/>
              </a:rPr>
              <a:t>Založen 1786</a:t>
            </a:r>
            <a:endParaRPr lang="en-US" sz="2200" dirty="0"/>
          </a:p>
        </p:txBody>
      </p:sp>
      <p:sp>
        <p:nvSpPr>
          <p:cNvPr id="6" name="Text 2"/>
          <p:cNvSpPr/>
          <p:nvPr/>
        </p:nvSpPr>
        <p:spPr>
          <a:xfrm>
            <a:off x="2268022" y="3515082"/>
            <a:ext cx="6082189" cy="362903"/>
          </a:xfrm>
          <a:prstGeom prst="rect">
            <a:avLst/>
          </a:prstGeom>
          <a:noFill/>
          <a:ln/>
        </p:spPr>
        <p:txBody>
          <a:bodyPr wrap="none" lIns="0" tIns="0" rIns="0" bIns="0" rtlCol="0" anchor="t"/>
          <a:lstStyle/>
          <a:p>
            <a:pPr algn="l" indent="0" marL="0">
              <a:lnSpc>
                <a:spcPts val="2850"/>
              </a:lnSpc>
              <a:buNone/>
            </a:pPr>
            <a:r>
              <a:rPr lang="en-US" sz="1750" dirty="0">
                <a:solidFill>
                  <a:srgbClr val="454240"/>
                </a:solidFill>
                <a:latin typeface="DM Sans" pitchFamily="34" charset="0"/>
                <a:ea typeface="DM Sans" pitchFamily="34" charset="-122"/>
                <a:cs typeface="DM Sans" pitchFamily="34" charset="-120"/>
              </a:rPr>
              <a:t>Jeden z nejstarších ochotnických spolků v Česku</a:t>
            </a:r>
            <a:endParaRPr lang="en-US" sz="1750" dirty="0"/>
          </a:p>
        </p:txBody>
      </p:sp>
      <p:pic>
        <p:nvPicPr>
          <p:cNvPr id="7" name="Image 2" descr="preencoded.png">    </p:cNvPr>
          <p:cNvPicPr>
            <a:picLocks noChangeAspect="1"/>
          </p:cNvPicPr>
          <p:nvPr/>
        </p:nvPicPr>
        <p:blipFill>
          <a:blip r:embed="rId3"/>
          <a:stretch>
            <a:fillRect/>
          </a:stretch>
        </p:blipFill>
        <p:spPr>
          <a:xfrm>
            <a:off x="793790" y="4158734"/>
            <a:ext cx="1134070" cy="1669852"/>
          </a:xfrm>
          <a:prstGeom prst="rect">
            <a:avLst/>
          </a:prstGeom>
        </p:spPr>
      </p:pic>
      <p:sp>
        <p:nvSpPr>
          <p:cNvPr id="8" name="Text 3"/>
          <p:cNvSpPr/>
          <p:nvPr/>
        </p:nvSpPr>
        <p:spPr>
          <a:xfrm>
            <a:off x="2268022" y="4385548"/>
            <a:ext cx="3045976" cy="354330"/>
          </a:xfrm>
          <a:prstGeom prst="rect">
            <a:avLst/>
          </a:prstGeom>
          <a:noFill/>
          <a:ln/>
        </p:spPr>
        <p:txBody>
          <a:bodyPr wrap="none" lIns="0" tIns="0" rIns="0" bIns="0" rtlCol="0" anchor="t"/>
          <a:lstStyle/>
          <a:p>
            <a:pPr algn="l" indent="0" marL="0">
              <a:lnSpc>
                <a:spcPts val="2750"/>
              </a:lnSpc>
              <a:buNone/>
            </a:pPr>
            <a:r>
              <a:rPr lang="en-US" sz="2200" dirty="0">
                <a:solidFill>
                  <a:srgbClr val="454240"/>
                </a:solidFill>
                <a:latin typeface="Libre Baskerville" pitchFamily="34" charset="0"/>
                <a:ea typeface="Libre Baskerville" pitchFamily="34" charset="-122"/>
                <a:cs typeface="Libre Baskerville" pitchFamily="34" charset="-120"/>
              </a:rPr>
              <a:t>Významné inscenace</a:t>
            </a:r>
            <a:endParaRPr lang="en-US" sz="2200" dirty="0"/>
          </a:p>
        </p:txBody>
      </p:sp>
      <p:sp>
        <p:nvSpPr>
          <p:cNvPr id="9" name="Text 4"/>
          <p:cNvSpPr/>
          <p:nvPr/>
        </p:nvSpPr>
        <p:spPr>
          <a:xfrm>
            <a:off x="2268022" y="4875967"/>
            <a:ext cx="6082189" cy="725805"/>
          </a:xfrm>
          <a:prstGeom prst="rect">
            <a:avLst/>
          </a:prstGeom>
          <a:noFill/>
          <a:ln/>
        </p:spPr>
        <p:txBody>
          <a:bodyPr wrap="square" lIns="0" tIns="0" rIns="0" bIns="0" rtlCol="0" anchor="t"/>
          <a:lstStyle/>
          <a:p>
            <a:pPr algn="l" indent="0" marL="0">
              <a:lnSpc>
                <a:spcPts val="2850"/>
              </a:lnSpc>
              <a:buNone/>
            </a:pPr>
            <a:r>
              <a:rPr lang="en-US" sz="1750" dirty="0">
                <a:solidFill>
                  <a:srgbClr val="454240"/>
                </a:solidFill>
                <a:latin typeface="DM Sans" pitchFamily="34" charset="0"/>
                <a:ea typeface="DM Sans" pitchFamily="34" charset="-122"/>
                <a:cs typeface="DM Sans" pitchFamily="34" charset="-120"/>
              </a:rPr>
              <a:t>Malované na skle, Maškaráda aneb Fantom opery, Mamzelle Nitouche, R.U.R.</a:t>
            </a:r>
            <a:endParaRPr lang="en-US" sz="1750" dirty="0"/>
          </a:p>
        </p:txBody>
      </p:sp>
      <p:pic>
        <p:nvPicPr>
          <p:cNvPr id="10" name="Image 3" descr="preencoded.png">    </p:cNvPr>
          <p:cNvPicPr>
            <a:picLocks noChangeAspect="1"/>
          </p:cNvPicPr>
          <p:nvPr/>
        </p:nvPicPr>
        <p:blipFill>
          <a:blip r:embed="rId4"/>
          <a:stretch>
            <a:fillRect/>
          </a:stretch>
        </p:blipFill>
        <p:spPr>
          <a:xfrm>
            <a:off x="793790" y="5828586"/>
            <a:ext cx="1134070" cy="1360884"/>
          </a:xfrm>
          <a:prstGeom prst="rect">
            <a:avLst/>
          </a:prstGeom>
        </p:spPr>
      </p:pic>
      <p:sp>
        <p:nvSpPr>
          <p:cNvPr id="11" name="Text 5"/>
          <p:cNvSpPr/>
          <p:nvPr/>
        </p:nvSpPr>
        <p:spPr>
          <a:xfrm>
            <a:off x="2268022" y="6055400"/>
            <a:ext cx="2835235" cy="354330"/>
          </a:xfrm>
          <a:prstGeom prst="rect">
            <a:avLst/>
          </a:prstGeom>
          <a:noFill/>
          <a:ln/>
        </p:spPr>
        <p:txBody>
          <a:bodyPr wrap="none" lIns="0" tIns="0" rIns="0" bIns="0" rtlCol="0" anchor="t"/>
          <a:lstStyle/>
          <a:p>
            <a:pPr algn="l" indent="0" marL="0">
              <a:lnSpc>
                <a:spcPts val="2750"/>
              </a:lnSpc>
              <a:buNone/>
            </a:pPr>
            <a:r>
              <a:rPr lang="en-US" sz="2200" dirty="0">
                <a:solidFill>
                  <a:srgbClr val="454240"/>
                </a:solidFill>
                <a:latin typeface="Libre Baskerville" pitchFamily="34" charset="0"/>
                <a:ea typeface="Libre Baskerville" pitchFamily="34" charset="-122"/>
                <a:cs typeface="Libre Baskerville" pitchFamily="34" charset="-120"/>
              </a:rPr>
              <a:t>Současnost</a:t>
            </a:r>
            <a:endParaRPr lang="en-US" sz="2200" dirty="0"/>
          </a:p>
        </p:txBody>
      </p:sp>
      <p:sp>
        <p:nvSpPr>
          <p:cNvPr id="12" name="Text 6"/>
          <p:cNvSpPr/>
          <p:nvPr/>
        </p:nvSpPr>
        <p:spPr>
          <a:xfrm>
            <a:off x="2268022" y="6545818"/>
            <a:ext cx="6082189" cy="362903"/>
          </a:xfrm>
          <a:prstGeom prst="rect">
            <a:avLst/>
          </a:prstGeom>
          <a:noFill/>
          <a:ln/>
        </p:spPr>
        <p:txBody>
          <a:bodyPr wrap="none" lIns="0" tIns="0" rIns="0" bIns="0" rtlCol="0" anchor="t"/>
          <a:lstStyle/>
          <a:p>
            <a:pPr algn="l" indent="0" marL="0">
              <a:lnSpc>
                <a:spcPts val="2850"/>
              </a:lnSpc>
              <a:buNone/>
            </a:pPr>
            <a:r>
              <a:rPr lang="en-US" sz="1750" dirty="0">
                <a:solidFill>
                  <a:srgbClr val="454240"/>
                </a:solidFill>
                <a:latin typeface="DM Sans" pitchFamily="34" charset="0"/>
                <a:ea typeface="DM Sans" pitchFamily="34" charset="-122"/>
                <a:cs typeface="DM Sans" pitchFamily="34" charset="-120"/>
              </a:rPr>
              <a:t>Přes 130 aktivních členů všech generací, dobrovolnictví</a:t>
            </a:r>
            <a:endParaRPr lang="en-US" sz="175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(16:9)</PresentationFormat>
  <Paragraphs>0</Paragraphs>
  <Slides>12</Slides>
  <Notes>12</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12</vt:i4>
      </vt:variant>
    </vt:vector>
  </HeadingPairs>
  <TitlesOfParts>
    <vt:vector size="15" baseType="lpstr">
      <vt:lpstr>Arial</vt:lpstr>
      <vt:lpstr>Calibri</vt: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PptxGenJS</dc:creator>
  <cp:lastModifiedBy>PptxGenJS</cp:lastModifiedBy>
  <cp:revision>1</cp:revision>
  <dcterms:created xsi:type="dcterms:W3CDTF">2025-05-22T20:37:44Z</dcterms:created>
  <dcterms:modified xsi:type="dcterms:W3CDTF">2025-05-22T20:37:44Z</dcterms:modified>
</cp:coreProperties>
</file>